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 id="2147484000" r:id="rId2"/>
    <p:sldMasterId id="2147484013" r:id="rId3"/>
  </p:sldMasterIdLst>
  <p:notesMasterIdLst>
    <p:notesMasterId r:id="rId9"/>
  </p:notesMasterIdLst>
  <p:sldIdLst>
    <p:sldId id="257" r:id="rId4"/>
    <p:sldId id="261"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59623" autoAdjust="0"/>
  </p:normalViewPr>
  <p:slideViewPr>
    <p:cSldViewPr snapToGrid="0">
      <p:cViewPr varScale="1">
        <p:scale>
          <a:sx n="53" d="100"/>
          <a:sy n="53" d="100"/>
        </p:scale>
        <p:origin x="23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C724-E8E6-4B88-9FED-CF49C89F6F00}" type="datetimeFigureOut">
              <a:rPr lang="en-US" smtClean="0"/>
              <a:t>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81F79-8A32-4FFA-BD2C-172A2B95DB05}" type="slidenum">
              <a:rPr lang="en-US" smtClean="0"/>
              <a:t>‹#›</a:t>
            </a:fld>
            <a:endParaRPr lang="en-US"/>
          </a:p>
        </p:txBody>
      </p:sp>
    </p:spTree>
    <p:extLst>
      <p:ext uri="{BB962C8B-B14F-4D97-AF65-F5344CB8AC3E}">
        <p14:creationId xmlns:p14="http://schemas.microsoft.com/office/powerpoint/2010/main" val="153651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u="sng" dirty="0">
                <a:latin typeface="Abadi" panose="020B0604020104020204" pitchFamily="34" charset="0"/>
              </a:rPr>
              <a:t>Increase Quality of Events to Increase Contribution to STEM Scholarships</a:t>
            </a:r>
          </a:p>
          <a:p>
            <a:pPr>
              <a:spcBef>
                <a:spcPts val="600"/>
              </a:spcBef>
            </a:pPr>
            <a:endParaRPr lang="en-US" sz="1200" dirty="0">
              <a:latin typeface="Abadi Extra Light" panose="020B0204020104020204" pitchFamily="34" charset="0"/>
            </a:endParaRPr>
          </a:p>
          <a:p>
            <a:pPr>
              <a:spcBef>
                <a:spcPts val="600"/>
              </a:spcBef>
            </a:pPr>
            <a:r>
              <a:rPr lang="en-US" sz="1200" dirty="0">
                <a:latin typeface="Abadi Extra Light" panose="020B0204020104020204" pitchFamily="34" charset="0"/>
              </a:rPr>
              <a:t>Year over year, AFCEA Washington, DC increases their STEM Scholarship contribution.</a:t>
            </a:r>
          </a:p>
          <a:p>
            <a:pPr>
              <a:spcBef>
                <a:spcPts val="600"/>
              </a:spcBef>
            </a:pPr>
            <a:endParaRPr lang="en-US" sz="1200" dirty="0">
              <a:latin typeface="Abadi Extra Light" panose="020B0204020104020204" pitchFamily="34" charset="0"/>
            </a:endParaRPr>
          </a:p>
          <a:p>
            <a:pPr>
              <a:spcBef>
                <a:spcPts val="600"/>
              </a:spcBef>
            </a:pPr>
            <a:r>
              <a:rPr lang="en-US" sz="1200" dirty="0">
                <a:latin typeface="Abadi Extra Light" panose="020B0204020104020204" pitchFamily="34" charset="0"/>
              </a:rPr>
              <a:t>In 2019, AFCEA Washington, DC donated $150,000 to STEM Scholarships for local students</a:t>
            </a:r>
          </a:p>
          <a:p>
            <a:pPr>
              <a:spcBef>
                <a:spcPts val="600"/>
              </a:spcBef>
            </a:pPr>
            <a:endParaRPr lang="en-US" sz="1200" dirty="0">
              <a:latin typeface="Abadi Extra Light" panose="020B0204020104020204" pitchFamily="34" charset="0"/>
            </a:endParaRPr>
          </a:p>
          <a:p>
            <a:pPr>
              <a:spcBef>
                <a:spcPts val="600"/>
              </a:spcBef>
            </a:pPr>
            <a:r>
              <a:rPr lang="en-US" sz="1200" dirty="0">
                <a:latin typeface="Abadi Extra Light" panose="020B0204020104020204" pitchFamily="34" charset="0"/>
              </a:rPr>
              <a:t>This year, the chapter is set to donate </a:t>
            </a:r>
            <a:r>
              <a:rPr lang="en-US" sz="1200" b="1" dirty="0">
                <a:latin typeface="Abadi Extra Light" panose="020B0204020104020204" pitchFamily="34" charset="0"/>
              </a:rPr>
              <a:t>$200,000 </a:t>
            </a:r>
            <a:r>
              <a:rPr lang="en-US" sz="1200" dirty="0">
                <a:latin typeface="Abadi Extra Light" panose="020B0204020104020204" pitchFamily="34" charset="0"/>
              </a:rPr>
              <a:t>to local STEM initiatives.</a:t>
            </a:r>
          </a:p>
          <a:p>
            <a:pPr marL="0" indent="0">
              <a:spcBef>
                <a:spcPts val="600"/>
              </a:spcBef>
              <a:buFont typeface="Arial" panose="020B0604020202020204" pitchFamily="34" charset="0"/>
              <a:buNone/>
            </a:pPr>
            <a:endParaRPr lang="en-US" sz="1200" dirty="0">
              <a:latin typeface="Abadi Extra Light" panose="020B0204020104020204" pitchFamily="34" charset="0"/>
            </a:endParaRPr>
          </a:p>
          <a:p>
            <a:pPr marL="0" indent="0">
              <a:spcBef>
                <a:spcPts val="600"/>
              </a:spcBef>
              <a:buFont typeface="Arial" panose="020B0604020202020204" pitchFamily="34" charset="0"/>
              <a:buNone/>
            </a:pPr>
            <a:r>
              <a:rPr lang="en-US" sz="1200" dirty="0">
                <a:latin typeface="Abadi" panose="020B0604020104020204" pitchFamily="34" charset="0"/>
              </a:rPr>
              <a:t>Since 2017 AFCEA Washington, DC has donated approximately $500,000 to area students in STEM scholarships</a:t>
            </a:r>
          </a:p>
          <a:p>
            <a:pPr marL="0" indent="0">
              <a:spcBef>
                <a:spcPts val="600"/>
              </a:spcBef>
              <a:buFont typeface="Arial" panose="020B0604020202020204" pitchFamily="34" charset="0"/>
              <a:buNone/>
            </a:pPr>
            <a:endParaRPr lang="en-US" sz="1200" dirty="0">
              <a:latin typeface="Abadi" panose="020B0604020104020204" pitchFamily="34" charset="0"/>
            </a:endParaRPr>
          </a:p>
          <a:p>
            <a:pPr marL="0" indent="0">
              <a:spcBef>
                <a:spcPts val="600"/>
              </a:spcBef>
              <a:buFont typeface="Arial" panose="020B0604020202020204" pitchFamily="34" charset="0"/>
              <a:buNone/>
            </a:pPr>
            <a:r>
              <a:rPr lang="en-US" sz="1200" dirty="0">
                <a:latin typeface="Abadi" panose="020B0604020104020204" pitchFamily="34" charset="0"/>
              </a:rPr>
              <a:t>Since 1989, $2.6 million total donated.</a:t>
            </a:r>
          </a:p>
          <a:p>
            <a:pPr>
              <a:spcBef>
                <a:spcPts val="600"/>
              </a:spcBef>
            </a:pPr>
            <a:endParaRPr lang="en-US" sz="1200" dirty="0">
              <a:latin typeface="Abadi Extra Light" panose="020B0204020104020204" pitchFamily="34" charset="0"/>
            </a:endParaRPr>
          </a:p>
          <a:p>
            <a:pPr>
              <a:spcBef>
                <a:spcPts val="600"/>
              </a:spcBef>
            </a:pPr>
            <a:endParaRPr lang="en-US" sz="1200" b="1" dirty="0">
              <a:latin typeface="Abadi Extra Light" panose="020B0204020104020204" pitchFamily="34" charset="0"/>
            </a:endParaRPr>
          </a:p>
          <a:p>
            <a:pPr>
              <a:spcBef>
                <a:spcPts val="600"/>
              </a:spcBef>
            </a:pPr>
            <a:r>
              <a:rPr lang="en-US" sz="1200" b="1" dirty="0">
                <a:latin typeface="Abadi" panose="020B0604020104020204" pitchFamily="34" charset="0"/>
              </a:rPr>
              <a:t>AFCEA Washington, DC has been named the</a:t>
            </a:r>
            <a:r>
              <a:rPr lang="en-US" sz="1200" b="1" dirty="0">
                <a:solidFill>
                  <a:srgbClr val="FF0000"/>
                </a:solidFill>
                <a:latin typeface="Abadi" panose="020B0604020104020204" pitchFamily="34" charset="0"/>
              </a:rPr>
              <a:t> #1 </a:t>
            </a:r>
            <a:r>
              <a:rPr lang="en-US" sz="1200" b="1" dirty="0">
                <a:latin typeface="Abadi" panose="020B0604020104020204" pitchFamily="34" charset="0"/>
              </a:rPr>
              <a:t>Washington DC Based Education Scholarship as ranked by College Consensus.</a:t>
            </a:r>
          </a:p>
          <a:p>
            <a:pPr lvl="0">
              <a:spcBef>
                <a:spcPts val="600"/>
              </a:spcBef>
            </a:pPr>
            <a:endParaRPr lang="en-US" sz="1200" dirty="0">
              <a:latin typeface="Abadi Extra Light" panose="020B0204020104020204" pitchFamily="34" charset="0"/>
            </a:endParaRPr>
          </a:p>
          <a:p>
            <a:endParaRPr lang="en-US" b="1" dirty="0"/>
          </a:p>
        </p:txBody>
      </p:sp>
      <p:sp>
        <p:nvSpPr>
          <p:cNvPr id="4" name="Slide Number Placeholder 3"/>
          <p:cNvSpPr>
            <a:spLocks noGrp="1"/>
          </p:cNvSpPr>
          <p:nvPr>
            <p:ph type="sldNum" sz="quarter" idx="5"/>
          </p:nvPr>
        </p:nvSpPr>
        <p:spPr/>
        <p:txBody>
          <a:bodyPr/>
          <a:lstStyle/>
          <a:p>
            <a:fld id="{4E481F79-8A32-4FFA-BD2C-172A2B95DB05}" type="slidenum">
              <a:rPr lang="en-US" smtClean="0"/>
              <a:t>2</a:t>
            </a:fld>
            <a:endParaRPr lang="en-US"/>
          </a:p>
        </p:txBody>
      </p:sp>
    </p:spTree>
    <p:extLst>
      <p:ext uri="{BB962C8B-B14F-4D97-AF65-F5344CB8AC3E}">
        <p14:creationId xmlns:p14="http://schemas.microsoft.com/office/powerpoint/2010/main" val="360941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lumMod val="75000"/>
                </a:schemeClr>
              </a:buClr>
              <a:buNone/>
            </a:pPr>
            <a:r>
              <a:rPr lang="en-US" sz="1800" dirty="0">
                <a:latin typeface="Abadi Extra Light" panose="020B0204020104020204" pitchFamily="34" charset="0"/>
              </a:rPr>
              <a:t>For 44 years, AFCEA Washington DC has hosted the annual Winter Gala, celebrating the holiday season with food, drink, charitable giving, and networking with some of the top leaders in federal IT from both industry and government.</a:t>
            </a:r>
          </a:p>
          <a:p>
            <a:pPr marL="0" indent="0">
              <a:buClr>
                <a:schemeClr val="accent1">
                  <a:lumMod val="75000"/>
                </a:schemeClr>
              </a:buClr>
              <a:buNone/>
            </a:pPr>
            <a:endParaRPr lang="en-US" sz="1800" dirty="0">
              <a:latin typeface="Abadi Extra Light" panose="020B0204020104020204" pitchFamily="34" charset="0"/>
            </a:endParaRPr>
          </a:p>
          <a:p>
            <a:pPr marL="0" indent="0">
              <a:buClr>
                <a:schemeClr val="accent1">
                  <a:lumMod val="75000"/>
                </a:schemeClr>
              </a:buClr>
              <a:buNone/>
            </a:pPr>
            <a:r>
              <a:rPr lang="en-US" sz="1800" dirty="0">
                <a:latin typeface="Abadi Extra Light" panose="020B0204020104020204" pitchFamily="34" charset="0"/>
              </a:rPr>
              <a:t>This year, the chapter:</a:t>
            </a:r>
          </a:p>
          <a:p>
            <a:pPr marL="739775" lvl="1" indent="-339725">
              <a:buClr>
                <a:schemeClr val="accent1">
                  <a:lumMod val="75000"/>
                </a:schemeClr>
              </a:buClr>
              <a:buFont typeface="Arial" panose="020B0604020202020204" pitchFamily="34" charset="0"/>
              <a:buChar char="•"/>
            </a:pPr>
            <a:r>
              <a:rPr lang="en-US" sz="1800" dirty="0">
                <a:latin typeface="Abadi Extra Light" panose="020B0204020104020204" pitchFamily="34" charset="0"/>
              </a:rPr>
              <a:t>Raised $150,000 for STEM Scholarships for local children</a:t>
            </a:r>
          </a:p>
          <a:p>
            <a:pPr marL="739775" lvl="1" indent="-339725">
              <a:buClr>
                <a:schemeClr val="accent1">
                  <a:lumMod val="75000"/>
                </a:schemeClr>
              </a:buClr>
              <a:buFont typeface="Arial" panose="020B0604020202020204" pitchFamily="34" charset="0"/>
              <a:buChar char="•"/>
            </a:pPr>
            <a:r>
              <a:rPr lang="en-US" sz="1800" dirty="0">
                <a:latin typeface="Abadi Extra Light" panose="020B0204020104020204" pitchFamily="34" charset="0"/>
              </a:rPr>
              <a:t>Collected 3,500</a:t>
            </a:r>
            <a:r>
              <a:rPr lang="en-US" sz="1400" dirty="0">
                <a:latin typeface="Abadi Extra Light" panose="020B0204020104020204" pitchFamily="34" charset="0"/>
              </a:rPr>
              <a:t>+</a:t>
            </a:r>
            <a:r>
              <a:rPr lang="en-US" sz="1800" dirty="0">
                <a:latin typeface="Abadi Extra Light" panose="020B0204020104020204" pitchFamily="34" charset="0"/>
              </a:rPr>
              <a:t> toys for Marine Corps Toys for Tots</a:t>
            </a:r>
          </a:p>
          <a:p>
            <a:pPr marL="739775" lvl="1" indent="-339725">
              <a:buClr>
                <a:schemeClr val="accent1">
                  <a:lumMod val="75000"/>
                </a:schemeClr>
              </a:buClr>
              <a:buFont typeface="Arial" panose="020B0604020202020204" pitchFamily="34" charset="0"/>
              <a:buChar char="•"/>
            </a:pPr>
            <a:r>
              <a:rPr lang="en-US" sz="1800" dirty="0">
                <a:latin typeface="Abadi Extra Light" panose="020B0204020104020204" pitchFamily="34" charset="0"/>
              </a:rPr>
              <a:t>Welcomed 900</a:t>
            </a:r>
            <a:r>
              <a:rPr lang="en-US" sz="1400" dirty="0">
                <a:latin typeface="Abadi Extra Light" panose="020B0204020104020204" pitchFamily="34" charset="0"/>
              </a:rPr>
              <a:t>+</a:t>
            </a:r>
            <a:r>
              <a:rPr lang="en-US" sz="1800" dirty="0">
                <a:latin typeface="Abadi Extra Light" panose="020B0204020104020204" pitchFamily="34" charset="0"/>
              </a:rPr>
              <a:t> guests for an evening of holiday cheer</a:t>
            </a:r>
            <a:br>
              <a:rPr lang="en-US" sz="1800" dirty="0">
                <a:latin typeface="Abadi Extra Light" panose="020B0204020104020204" pitchFamily="34" charset="0"/>
              </a:rPr>
            </a:br>
            <a:r>
              <a:rPr lang="en-US" sz="1100" dirty="0">
                <a:latin typeface="Abadi Extra Light" panose="020B0204020104020204" pitchFamily="34" charset="0"/>
              </a:rPr>
              <a:t> </a:t>
            </a:r>
          </a:p>
          <a:p>
            <a:pPr marL="0" lvl="1" indent="0">
              <a:buNone/>
            </a:pPr>
            <a:r>
              <a:rPr lang="en-US" sz="1800" dirty="0">
                <a:latin typeface="Abadi Extra Light" panose="020B0204020104020204" pitchFamily="34" charset="0"/>
              </a:rPr>
              <a:t>Each year, the Winter Gala grows, bringing in more sponsorship dollars, allowing AFCEA Washington, DC to donate more money to scholarships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badi Extra Light" panose="020B0204020104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badi Extra Light" panose="020B0204020104020204" pitchFamily="34" charset="0"/>
              </a:rPr>
              <a:t>In 2019, the chapter brought in an unprecedented $481,000 in sponsorship alone, netting the chapter $158,000</a:t>
            </a:r>
          </a:p>
          <a:p>
            <a:pPr marL="0" lvl="1" indent="0">
              <a:buNone/>
            </a:pPr>
            <a:endParaRPr lang="en-US" sz="1800" dirty="0">
              <a:latin typeface="Abadi Extra Light" panose="020B0204020104020204" pitchFamily="34" charset="0"/>
            </a:endParaRPr>
          </a:p>
          <a:p>
            <a:pPr marL="0" lvl="1" indent="0">
              <a:buNone/>
            </a:pPr>
            <a:r>
              <a:rPr lang="en-US" sz="1800" dirty="0">
                <a:latin typeface="Abadi Extra Light" panose="020B0204020104020204" pitchFamily="34" charset="0"/>
              </a:rPr>
              <a:t>In 2018, the chapter brought in $436,000 in sponsorship dollars</a:t>
            </a:r>
          </a:p>
          <a:p>
            <a:pPr marL="0" lvl="1" indent="0">
              <a:buNone/>
            </a:pPr>
            <a:endParaRPr lang="en-US" sz="1800" dirty="0">
              <a:latin typeface="Abadi Extra Light" panose="020B0204020104020204" pitchFamily="34" charset="0"/>
            </a:endParaRPr>
          </a:p>
          <a:p>
            <a:pPr marL="0" lvl="1" indent="0">
              <a:buNone/>
            </a:pPr>
            <a:r>
              <a:rPr lang="en-US" sz="1800" dirty="0">
                <a:latin typeface="Abadi Extra Light" panose="020B0204020104020204" pitchFamily="34" charset="0"/>
              </a:rPr>
              <a:t>In 2017, the chapter brought in $295,000 in sponsorship dollars</a:t>
            </a:r>
          </a:p>
          <a:p>
            <a:pPr marL="0" lvl="1" indent="0">
              <a:buNone/>
            </a:pPr>
            <a:endParaRPr lang="en-US" sz="1800" dirty="0">
              <a:latin typeface="Abadi Extra Light" panose="020B0204020104020204" pitchFamily="34" charset="0"/>
            </a:endParaRPr>
          </a:p>
          <a:p>
            <a:endParaRPr lang="en-US" dirty="0"/>
          </a:p>
        </p:txBody>
      </p:sp>
      <p:sp>
        <p:nvSpPr>
          <p:cNvPr id="4" name="Slide Number Placeholder 3"/>
          <p:cNvSpPr>
            <a:spLocks noGrp="1"/>
          </p:cNvSpPr>
          <p:nvPr>
            <p:ph type="sldNum" sz="quarter" idx="5"/>
          </p:nvPr>
        </p:nvSpPr>
        <p:spPr/>
        <p:txBody>
          <a:bodyPr/>
          <a:lstStyle/>
          <a:p>
            <a:fld id="{4E481F79-8A32-4FFA-BD2C-172A2B95DB05}" type="slidenum">
              <a:rPr lang="en-US" smtClean="0"/>
              <a:t>3</a:t>
            </a:fld>
            <a:endParaRPr lang="en-US"/>
          </a:p>
        </p:txBody>
      </p:sp>
    </p:spTree>
    <p:extLst>
      <p:ext uri="{BB962C8B-B14F-4D97-AF65-F5344CB8AC3E}">
        <p14:creationId xmlns:p14="http://schemas.microsoft.com/office/powerpoint/2010/main" val="345177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spcAft>
                <a:spcPts val="600"/>
              </a:spcAft>
            </a:pPr>
            <a:r>
              <a:rPr lang="en-US" sz="1200" b="1" u="sng" dirty="0">
                <a:latin typeface="Abadi" panose="020B0604020104020204" pitchFamily="34" charset="0"/>
              </a:rPr>
              <a:t>Create new Events to Better Serve Community Need</a:t>
            </a:r>
          </a:p>
          <a:p>
            <a:pPr lvl="0">
              <a:spcBef>
                <a:spcPts val="600"/>
              </a:spcBef>
            </a:pPr>
            <a:endParaRPr lang="en-US" sz="1200" dirty="0">
              <a:latin typeface="Abadi Extra Light" panose="020B0204020104020204" pitchFamily="34" charset="0"/>
            </a:endParaRPr>
          </a:p>
          <a:p>
            <a:pPr lvl="0">
              <a:spcBef>
                <a:spcPts val="600"/>
              </a:spcBef>
            </a:pPr>
            <a:r>
              <a:rPr lang="en-US" sz="1200" dirty="0">
                <a:latin typeface="Abadi Extra Light" panose="020B0204020104020204" pitchFamily="34" charset="0"/>
              </a:rPr>
              <a:t>Each year, AFCEA Washington, DC Chapter looks to their board, advisors, and members, and asks “What can we do to better serve our community”. </a:t>
            </a:r>
          </a:p>
          <a:p>
            <a:pPr lvl="0">
              <a:spcBef>
                <a:spcPts val="600"/>
              </a:spcBef>
            </a:pPr>
            <a:endParaRPr lang="en-US" sz="1200" dirty="0">
              <a:latin typeface="Abadi Extra Light" panose="020B0204020104020204" pitchFamily="34" charset="0"/>
            </a:endParaRPr>
          </a:p>
          <a:p>
            <a:pPr lvl="0">
              <a:spcBef>
                <a:spcPts val="600"/>
              </a:spcBef>
            </a:pPr>
            <a:r>
              <a:rPr lang="en-US" sz="1200" dirty="0">
                <a:latin typeface="Abadi Extra Light" panose="020B0204020104020204" pitchFamily="34" charset="0"/>
              </a:rPr>
              <a:t>Serving the DoD and the Federal IT communities, AFCEA Washington, DC is constantly reevaluating content to align with new IT Drivers in the government and military. </a:t>
            </a:r>
          </a:p>
          <a:p>
            <a:pPr lvl="0">
              <a:spcBef>
                <a:spcPts val="600"/>
              </a:spcBef>
            </a:pPr>
            <a:endParaRPr lang="en-US" sz="1200" dirty="0">
              <a:latin typeface="Abadi Extra Light" panose="020B0204020104020204" pitchFamily="34" charset="0"/>
            </a:endParaRPr>
          </a:p>
          <a:p>
            <a:pPr lvl="0">
              <a:spcBef>
                <a:spcPts val="600"/>
              </a:spcBef>
            </a:pPr>
            <a:r>
              <a:rPr lang="en-US" sz="1200" dirty="0">
                <a:latin typeface="Abadi Extra Light" panose="020B0204020104020204" pitchFamily="34" charset="0"/>
              </a:rPr>
              <a:t>AFCEA Washington, DC finds engaging topics such as Artificial Intelligence, then finds the government leaders on these topics, and brings them together with industry for an educational and informational event.</a:t>
            </a:r>
          </a:p>
          <a:p>
            <a:pPr lvl="0">
              <a:spcBef>
                <a:spcPts val="600"/>
              </a:spcBef>
            </a:pPr>
            <a:endParaRPr lang="en-US" sz="1200" dirty="0">
              <a:latin typeface="Abadi Extra Light" panose="020B0204020104020204" pitchFamily="34" charset="0"/>
            </a:endParaRPr>
          </a:p>
          <a:p>
            <a:endParaRPr lang="en-US" dirty="0"/>
          </a:p>
        </p:txBody>
      </p:sp>
      <p:sp>
        <p:nvSpPr>
          <p:cNvPr id="4" name="Slide Number Placeholder 3"/>
          <p:cNvSpPr>
            <a:spLocks noGrp="1"/>
          </p:cNvSpPr>
          <p:nvPr>
            <p:ph type="sldNum" sz="quarter" idx="5"/>
          </p:nvPr>
        </p:nvSpPr>
        <p:spPr/>
        <p:txBody>
          <a:bodyPr/>
          <a:lstStyle/>
          <a:p>
            <a:fld id="{4E481F79-8A32-4FFA-BD2C-172A2B95DB05}" type="slidenum">
              <a:rPr lang="en-US" smtClean="0"/>
              <a:t>4</a:t>
            </a:fld>
            <a:endParaRPr lang="en-US"/>
          </a:p>
        </p:txBody>
      </p:sp>
    </p:spTree>
    <p:extLst>
      <p:ext uri="{BB962C8B-B14F-4D97-AF65-F5344CB8AC3E}">
        <p14:creationId xmlns:p14="http://schemas.microsoft.com/office/powerpoint/2010/main" val="57019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Abadi Extra Light" panose="020B0204020104020204" pitchFamily="34" charset="0"/>
              </a:rPr>
              <a:t>In 2018-2019, AFCEA Washington, DC introduced the Tech Summit Series, to align themselves with the growing needs of the IT community. </a:t>
            </a:r>
          </a:p>
          <a:p>
            <a:endParaRPr lang="en-US" sz="1700" dirty="0">
              <a:latin typeface="Abadi Extra Light" panose="020B0204020104020204" pitchFamily="34" charset="0"/>
            </a:endParaRPr>
          </a:p>
          <a:p>
            <a:r>
              <a:rPr lang="en-US" sz="1700" dirty="0">
                <a:latin typeface="Abadi Extra Light" panose="020B0204020104020204" pitchFamily="34" charset="0"/>
              </a:rPr>
              <a:t>From this half day series, the Artificial Intelligence summit was the most widely attended and engaging.</a:t>
            </a:r>
          </a:p>
          <a:p>
            <a:endParaRPr lang="en-US" sz="1700" dirty="0">
              <a:latin typeface="Abadi Extra Light" panose="020B0204020104020204" pitchFamily="34" charset="0"/>
            </a:endParaRPr>
          </a:p>
          <a:p>
            <a:r>
              <a:rPr lang="en-US" sz="1700" dirty="0">
                <a:latin typeface="Abadi Extra Light" panose="020B0204020104020204" pitchFamily="34" charset="0"/>
              </a:rPr>
              <a:t>AFCEA Washington, DC reevaluated the Tech Summit Series, creating the full day Artificial Intelligence and Machine Learning Technology Summit as a stand-alone event.</a:t>
            </a:r>
          </a:p>
          <a:p>
            <a:endParaRPr lang="en-US" sz="1700" dirty="0">
              <a:latin typeface="Abadi Extra Light" panose="020B0204020104020204" pitchFamily="34" charset="0"/>
            </a:endParaRPr>
          </a:p>
          <a:p>
            <a:r>
              <a:rPr lang="en-US" sz="1700" dirty="0">
                <a:latin typeface="Abadi Extra Light" panose="020B0204020104020204" pitchFamily="34" charset="0"/>
              </a:rPr>
              <a:t>The AI+ML Technology Summit is set to bring in 500 government, military and industry leaders, to listen to speakers such as:</a:t>
            </a:r>
          </a:p>
          <a:p>
            <a:pPr lvl="1">
              <a:buClr>
                <a:srgbClr val="7030A0"/>
              </a:buClr>
              <a:buFont typeface="Arial" panose="020B0604020202020204" pitchFamily="34" charset="0"/>
              <a:buChar char="•"/>
            </a:pPr>
            <a:r>
              <a:rPr lang="en-US" sz="1700" dirty="0">
                <a:latin typeface="Abadi Extra Light" panose="020B0204020104020204" pitchFamily="34" charset="0"/>
              </a:rPr>
              <a:t>Michael Conlin, CDO, DoD</a:t>
            </a:r>
          </a:p>
          <a:p>
            <a:pPr lvl="1">
              <a:buClr>
                <a:srgbClr val="7030A0"/>
              </a:buClr>
              <a:buFont typeface="Arial" panose="020B0604020202020204" pitchFamily="34" charset="0"/>
              <a:buChar char="•"/>
            </a:pPr>
            <a:r>
              <a:rPr lang="en-US" sz="1700" dirty="0">
                <a:latin typeface="Abadi Extra Light" panose="020B0204020104020204" pitchFamily="34" charset="0"/>
              </a:rPr>
              <a:t>BG Matthew Easley, Director of Army Artificial Intelligence, Army Futures Command</a:t>
            </a:r>
          </a:p>
          <a:p>
            <a:pPr lvl="1">
              <a:buClr>
                <a:srgbClr val="7030A0"/>
              </a:buClr>
              <a:buFont typeface="Arial" panose="020B0604020202020204" pitchFamily="34" charset="0"/>
              <a:buChar char="•"/>
            </a:pPr>
            <a:r>
              <a:rPr lang="en-US" sz="1700" dirty="0">
                <a:latin typeface="Abadi Extra Light" panose="020B0204020104020204" pitchFamily="34" charset="0"/>
              </a:rPr>
              <a:t>Eileen Vidrine, CDO, USAF</a:t>
            </a:r>
          </a:p>
          <a:p>
            <a:pPr lvl="1">
              <a:buClr>
                <a:srgbClr val="7030A0"/>
              </a:buClr>
              <a:buFont typeface="Arial" panose="020B0604020202020204" pitchFamily="34" charset="0"/>
              <a:buChar char="•"/>
            </a:pPr>
            <a:r>
              <a:rPr lang="en-US" sz="1700" dirty="0">
                <a:latin typeface="Abadi Extra Light" panose="020B0204020104020204" pitchFamily="34" charset="0"/>
              </a:rPr>
              <a:t>Bob Work, Former Deputy Secretary of Defense</a:t>
            </a:r>
          </a:p>
          <a:p>
            <a:pPr lvl="1">
              <a:buClr>
                <a:srgbClr val="7030A0"/>
              </a:buClr>
              <a:buFont typeface="Arial" panose="020B0604020202020204" pitchFamily="34" charset="0"/>
              <a:buChar char="•"/>
            </a:pPr>
            <a:r>
              <a:rPr lang="en-US" sz="1700" dirty="0">
                <a:latin typeface="Abadi Extra Light" panose="020B0204020104020204" pitchFamily="34" charset="0"/>
              </a:rPr>
              <a:t>And many more!</a:t>
            </a:r>
          </a:p>
          <a:p>
            <a:endParaRPr lang="en-US" sz="1700" dirty="0">
              <a:latin typeface="Abadi Extra Light" panose="020B0204020104020204" pitchFamily="34" charset="0"/>
            </a:endParaRPr>
          </a:p>
          <a:p>
            <a:r>
              <a:rPr lang="en-US" sz="1700" dirty="0">
                <a:latin typeface="Abadi Extra Light" panose="020B0204020104020204" pitchFamily="34" charset="0"/>
              </a:rPr>
              <a:t>In 2019, the AI+ML half day event brought in 251 attendees, $119,000 in total revenue, and saw a net profit of $48,531.</a:t>
            </a:r>
          </a:p>
          <a:p>
            <a:endParaRPr lang="en-US" sz="1700" dirty="0">
              <a:latin typeface="Abadi Extra Light" panose="020B0204020104020204" pitchFamily="34" charset="0"/>
            </a:endParaRPr>
          </a:p>
          <a:p>
            <a:r>
              <a:rPr lang="en-US" sz="1700" dirty="0">
                <a:latin typeface="Abadi Extra Light" panose="020B0204020104020204" pitchFamily="34" charset="0"/>
              </a:rPr>
              <a:t>2020 is forecasted to have an increased 450 attendees, bring in $365,000 in total revenue, and net profit of $183,000</a:t>
            </a:r>
          </a:p>
          <a:p>
            <a:endParaRPr lang="en-US" dirty="0"/>
          </a:p>
        </p:txBody>
      </p:sp>
      <p:sp>
        <p:nvSpPr>
          <p:cNvPr id="4" name="Slide Number Placeholder 3"/>
          <p:cNvSpPr>
            <a:spLocks noGrp="1"/>
          </p:cNvSpPr>
          <p:nvPr>
            <p:ph type="sldNum" sz="quarter" idx="5"/>
          </p:nvPr>
        </p:nvSpPr>
        <p:spPr/>
        <p:txBody>
          <a:bodyPr/>
          <a:lstStyle/>
          <a:p>
            <a:fld id="{4E481F79-8A32-4FFA-BD2C-172A2B95DB05}" type="slidenum">
              <a:rPr lang="en-US" smtClean="0"/>
              <a:t>5</a:t>
            </a:fld>
            <a:endParaRPr lang="en-US"/>
          </a:p>
        </p:txBody>
      </p:sp>
    </p:spTree>
    <p:extLst>
      <p:ext uri="{BB962C8B-B14F-4D97-AF65-F5344CB8AC3E}">
        <p14:creationId xmlns:p14="http://schemas.microsoft.com/office/powerpoint/2010/main" val="172976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00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12965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277793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B4F1-D033-7648-9666-E1827CD3D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12F4E-9794-1D48-AE1F-26660F466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B831CF-5AD3-2944-A03A-91172CDEADCB}"/>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FB241B23-E962-5C47-9659-AFFEA2A6B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A4A5B-D732-774A-AA11-50AB45119D04}"/>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279480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83B9-7115-D548-8E9D-23E80977D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29F79-D2E1-3247-B813-79BF358BED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BEF3E-BB96-BA4A-BD9B-8B10185B9715}"/>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1AF4538F-1CE7-AB43-BDB6-737D9A6D3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01F5-2ACE-6A41-B3DE-F867CD2E0EA9}"/>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336513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F2B8-EAAE-964A-8BDF-06D7BA627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6DE80D-6804-7744-94A5-114AFA1FD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37F9C-5000-114C-9773-1D17A8068D26}"/>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A43B02E2-A53E-F649-B376-25EBDF99D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46E9E-7ED8-8947-9572-763639AE007E}"/>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219095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C8B3-8E29-1740-9CF9-69C5347BE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06795-8054-5B47-AD8F-5FD38C4646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45E600-82DE-1642-AC36-60CEC2848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037CA-38A5-CE46-8AAE-0EC7EE5A0861}"/>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6" name="Footer Placeholder 5">
            <a:extLst>
              <a:ext uri="{FF2B5EF4-FFF2-40B4-BE49-F238E27FC236}">
                <a16:creationId xmlns:a16="http://schemas.microsoft.com/office/drawing/2014/main" id="{FA41A585-3631-B54D-B45E-B1355342F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A77F3-E84A-C242-8010-A0246A458297}"/>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3659431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1E8-E7AE-6441-ABAA-5FAA659CD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95AD9-0F47-E349-96B9-47CFE6BE2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C9917B-1625-064B-947E-1832472BB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11CF4E-388C-A649-A470-02E7ACB04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C7294-6DD3-734A-AC3D-93F9F50E1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1BF252-9059-1B4D-9074-8B3C4775BC48}"/>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8" name="Footer Placeholder 7">
            <a:extLst>
              <a:ext uri="{FF2B5EF4-FFF2-40B4-BE49-F238E27FC236}">
                <a16:creationId xmlns:a16="http://schemas.microsoft.com/office/drawing/2014/main" id="{FC38C72D-E318-4042-ABC2-B04679DA1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F3F9C3-F52F-BF4D-8F45-24D15D711320}"/>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66754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B391-3A55-2D4C-89E3-878544ECC0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E0621-CEEF-C24D-AD2D-C3259587BCE1}"/>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4" name="Footer Placeholder 3">
            <a:extLst>
              <a:ext uri="{FF2B5EF4-FFF2-40B4-BE49-F238E27FC236}">
                <a16:creationId xmlns:a16="http://schemas.microsoft.com/office/drawing/2014/main" id="{235BAEAC-75A0-654D-B6BB-5BB1B45C6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3CAA9F-BCE8-2443-9576-3FFA7F2B011B}"/>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1476891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47A27-7135-B745-9D6D-ACC744C76831}"/>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3" name="Footer Placeholder 2">
            <a:extLst>
              <a:ext uri="{FF2B5EF4-FFF2-40B4-BE49-F238E27FC236}">
                <a16:creationId xmlns:a16="http://schemas.microsoft.com/office/drawing/2014/main" id="{60F46521-AD19-8645-A10F-A8C36B34E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23E046-B10C-6D4B-869B-0DD1BE242B72}"/>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3388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1513-30DB-A047-971F-435D8084D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15BC0-CBFD-DC4F-BB34-910CD9DE0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C9F96-BE5F-0D42-A917-E6468D946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D667E-E859-E843-B573-DA21F773E562}"/>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6" name="Footer Placeholder 5">
            <a:extLst>
              <a:ext uri="{FF2B5EF4-FFF2-40B4-BE49-F238E27FC236}">
                <a16:creationId xmlns:a16="http://schemas.microsoft.com/office/drawing/2014/main" id="{9446298B-2C3A-4248-9B1B-8ED7C72DB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1630F-EFD9-1C4A-B004-0F3CD2591053}"/>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192092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3553360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251E-CB50-294A-83FD-606F537A4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9FFC3-0430-9048-8E55-88D736987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C6CDC-D85C-3443-B654-CCE73327A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78CA4-83F5-B848-BD0B-C5966F5C9070}"/>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6" name="Footer Placeholder 5">
            <a:extLst>
              <a:ext uri="{FF2B5EF4-FFF2-40B4-BE49-F238E27FC236}">
                <a16:creationId xmlns:a16="http://schemas.microsoft.com/office/drawing/2014/main" id="{632B79F2-0E6A-2948-A212-2C07D1253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F6F30-CB68-944C-ABCF-5EE7B82DFA32}"/>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368873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D972-4486-3A49-9C3B-048DCF2D1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4D0D2D-0FFF-B244-A7DB-663ECE5BF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DD088-D485-9D4B-8AAB-7F180B86B8F5}"/>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D33FA806-2A20-264B-AB01-569BFC414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FE37D-3AC3-A344-8737-255DA2951BB3}"/>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245373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84801-DFA3-E34F-973B-2F3C62EE83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467CC-6215-5344-9A31-11E539B27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008D2-346F-A14D-8C04-77EF9C8A85F9}"/>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D5BFB150-F453-8D45-AB7E-E6D6E4E5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AEA63-4FBB-6B46-9726-F96AC49EA1FB}"/>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3519135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F200-0C6A-BC43-8F14-2973231FAA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4E0D1-3F45-E940-9214-DE74C121F8D7}"/>
              </a:ext>
            </a:extLst>
          </p:cNvPr>
          <p:cNvSpPr>
            <a:spLocks noGrp="1"/>
          </p:cNvSpPr>
          <p:nvPr>
            <p:ph type="dt" sz="half" idx="10"/>
          </p:nvPr>
        </p:nvSpPr>
        <p:spPr/>
        <p:txBody>
          <a:bodyPr/>
          <a:lstStyle/>
          <a:p>
            <a:fld id="{5ABDC446-4F20-594D-90CC-BDCD3E0D1878}" type="datetimeFigureOut">
              <a:rPr lang="en-US" smtClean="0"/>
              <a:t>2/29/2020</a:t>
            </a:fld>
            <a:endParaRPr lang="en-US"/>
          </a:p>
        </p:txBody>
      </p:sp>
      <p:sp>
        <p:nvSpPr>
          <p:cNvPr id="4" name="Footer Placeholder 3">
            <a:extLst>
              <a:ext uri="{FF2B5EF4-FFF2-40B4-BE49-F238E27FC236}">
                <a16:creationId xmlns:a16="http://schemas.microsoft.com/office/drawing/2014/main" id="{DA8E6E31-0226-2845-AF65-598A7F2919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8276C4-74C9-9142-BB96-CBA6BA29B33C}"/>
              </a:ext>
            </a:extLst>
          </p:cNvPr>
          <p:cNvSpPr>
            <a:spLocks noGrp="1"/>
          </p:cNvSpPr>
          <p:nvPr>
            <p:ph type="sldNum" sz="quarter" idx="12"/>
          </p:nvPr>
        </p:nvSpPr>
        <p:spPr/>
        <p:txBody>
          <a:bodyPr/>
          <a:lstStyle/>
          <a:p>
            <a:fld id="{64C7E7A4-ECA0-2B48-8758-491FBC5D8046}" type="slidenum">
              <a:rPr lang="en-US" smtClean="0"/>
              <a:t>‹#›</a:t>
            </a:fld>
            <a:endParaRPr lang="en-US"/>
          </a:p>
        </p:txBody>
      </p:sp>
    </p:spTree>
    <p:extLst>
      <p:ext uri="{BB962C8B-B14F-4D97-AF65-F5344CB8AC3E}">
        <p14:creationId xmlns:p14="http://schemas.microsoft.com/office/powerpoint/2010/main" val="4013539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B267-DAC0-C84A-8B3A-2798A07DC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58FE0-F2FF-8649-B501-8A691B29F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F5A0A-741A-5F49-A404-7042C1F993DB}"/>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32D7B207-630E-8441-BB6F-D81C779CD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16853-61A8-6A47-83BD-9A3567D7DC13}"/>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1238635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B3F1-3AC7-A445-B7F7-E31EC4CAA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A97B7-5B84-7A41-A095-26427077FC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25AC3-B49E-454C-B371-8D7C62CBFB39}"/>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CD989996-4D1D-DB48-9CFD-1009253BB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C63C3-7D95-A043-AC33-D6B4AC2FEB57}"/>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303697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5762-5E18-214F-9E28-CED1955813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A2114-B677-F342-A9C4-9544C9C82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027F89-2A9A-F348-AB4F-0CB00DDA039F}"/>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9CC330DA-BF9E-4C4C-827E-7B0C43080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6DF39-114F-CA4E-8AD7-02428EABFF38}"/>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348516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09D5-B7C5-3D47-9DAF-22EF0D3E2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E00DC-3964-8748-ABFF-A40A40EB0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8AC1E-D82E-C346-AB58-B6912629ED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3406D-91A0-5F42-8FEC-1732F1B2893C}"/>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6" name="Footer Placeholder 5">
            <a:extLst>
              <a:ext uri="{FF2B5EF4-FFF2-40B4-BE49-F238E27FC236}">
                <a16:creationId xmlns:a16="http://schemas.microsoft.com/office/drawing/2014/main" id="{9A0CE1D4-EB51-214C-BD9E-490AB2DA0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F7D93-3DCF-DA46-BD6E-4B278D2B747A}"/>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176702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6F72-E7B7-8345-9902-4DDF2FC54F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9633A5-B035-4C46-B222-C678467DA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353580-FFA9-0E40-9B4D-32AABEACA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E2984C-3A1E-7045-8027-6D2B92C89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EDA9BF-590C-084A-B8D3-5CAA0381F5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2852E-6BFE-2B49-AA0F-835230365ECA}"/>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8" name="Footer Placeholder 7">
            <a:extLst>
              <a:ext uri="{FF2B5EF4-FFF2-40B4-BE49-F238E27FC236}">
                <a16:creationId xmlns:a16="http://schemas.microsoft.com/office/drawing/2014/main" id="{87991920-E5E1-D742-B7D8-2F1449FA08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6696D7-B7C8-CF47-970B-F5E6EA6BD119}"/>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357475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E7D1-713D-234B-BFF6-BE9AF354C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2817F5-A67D-0F4B-BD35-827A6628E403}"/>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4" name="Footer Placeholder 3">
            <a:extLst>
              <a:ext uri="{FF2B5EF4-FFF2-40B4-BE49-F238E27FC236}">
                <a16:creationId xmlns:a16="http://schemas.microsoft.com/office/drawing/2014/main" id="{4FCCBBD6-5489-5A42-AFD1-94C6EE810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9D42A-BFE0-F44B-B2BD-A3083A0E200E}"/>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299698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91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E9AA9-6B53-704E-836D-07E859B7D71F}"/>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3" name="Footer Placeholder 2">
            <a:extLst>
              <a:ext uri="{FF2B5EF4-FFF2-40B4-BE49-F238E27FC236}">
                <a16:creationId xmlns:a16="http://schemas.microsoft.com/office/drawing/2014/main" id="{64EE640F-331A-3F47-95AF-8A97C745A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82951-0083-F14F-8E18-051013D60E60}"/>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1483788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BC42-F336-3E41-B556-D612345EA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1EB642-F2C0-084C-A80D-9D55BF1FD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B9C862-7EA1-CA4A-BBB5-8BA8FEC5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49E09-7A9B-7545-A5AC-15AF5069A1F7}"/>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6" name="Footer Placeholder 5">
            <a:extLst>
              <a:ext uri="{FF2B5EF4-FFF2-40B4-BE49-F238E27FC236}">
                <a16:creationId xmlns:a16="http://schemas.microsoft.com/office/drawing/2014/main" id="{8C924F16-1561-804F-9EFB-B08735416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53F9C-50A4-A744-97C6-EB7BFFD7A46F}"/>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328407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4BA6-364B-204B-AA67-BB40A4B4C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C0B03-DD88-734D-B111-8AFFFA51A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6B947-7E2A-AB4F-AA52-EC63F20AD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E97E-51E3-404B-803F-0EE38C126B26}"/>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6" name="Footer Placeholder 5">
            <a:extLst>
              <a:ext uri="{FF2B5EF4-FFF2-40B4-BE49-F238E27FC236}">
                <a16:creationId xmlns:a16="http://schemas.microsoft.com/office/drawing/2014/main" id="{C870E09B-5120-BF4D-872D-C4AFCD366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E833E-8AD2-1B4D-AC14-91CF9643041E}"/>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2159982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8432-7E04-1349-B6C6-4F6973845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4EE5A-D912-954C-9301-F2BC9F140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96498-1999-A943-8034-F1C2150C404C}"/>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B1A5F192-EFD2-9141-8A30-72ED5E20F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7AE9D-0D5F-9C4C-84B9-8A6A8BE3FD5D}"/>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1890518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7B458-2243-5649-8E4E-314DBAB3A0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FE3848-3CF4-7742-AC16-862ECB9A38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973C-BE91-4E48-BA8B-9ED40508C59C}"/>
              </a:ext>
            </a:extLst>
          </p:cNvPr>
          <p:cNvSpPr>
            <a:spLocks noGrp="1"/>
          </p:cNvSpPr>
          <p:nvPr>
            <p:ph type="dt" sz="half" idx="10"/>
          </p:nvPr>
        </p:nvSpPr>
        <p:spPr/>
        <p:txBody>
          <a:body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D5AC5528-6F6C-E842-BAB4-39041448F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CD8C1-54AD-7E4C-A595-805E2F62C581}"/>
              </a:ext>
            </a:extLst>
          </p:cNvPr>
          <p:cNvSpPr>
            <a:spLocks noGrp="1"/>
          </p:cNvSpPr>
          <p:nvPr>
            <p:ph type="sldNum" sz="quarter" idx="12"/>
          </p:nvPr>
        </p:nvSpPr>
        <p:spPr/>
        <p:txBody>
          <a:bodyPr/>
          <a:lstStyle/>
          <a:p>
            <a:fld id="{233C0089-05BB-5849-9EF6-B77E4395C19E}" type="slidenum">
              <a:rPr lang="en-US" smtClean="0"/>
              <a:t>‹#›</a:t>
            </a:fld>
            <a:endParaRPr lang="en-US"/>
          </a:p>
        </p:txBody>
      </p:sp>
    </p:spTree>
    <p:extLst>
      <p:ext uri="{BB962C8B-B14F-4D97-AF65-F5344CB8AC3E}">
        <p14:creationId xmlns:p14="http://schemas.microsoft.com/office/powerpoint/2010/main" val="27376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14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305197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104132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17240670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932730A3-2DB6-46EB-BDB6-8C5F0F1796E4}" type="datetimeFigureOut">
              <a:rPr lang="en-US" smtClean="0"/>
              <a:t>2/29/2020</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D58D2CDF-8D0E-4D8D-A5D9-06E37638D414}" type="slidenum">
              <a:rPr lang="en-US" smtClean="0"/>
              <a:t>‹#›</a:t>
            </a:fld>
            <a:endParaRPr lang="en-US"/>
          </a:p>
        </p:txBody>
      </p:sp>
    </p:spTree>
    <p:extLst>
      <p:ext uri="{BB962C8B-B14F-4D97-AF65-F5344CB8AC3E}">
        <p14:creationId xmlns:p14="http://schemas.microsoft.com/office/powerpoint/2010/main" val="310894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932730A3-2DB6-46EB-BDB6-8C5F0F1796E4}" type="datetimeFigureOut">
              <a:rPr lang="en-US" smtClean="0"/>
              <a:t>2/29/2020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D58D2CDF-8D0E-4D8D-A5D9-06E37638D414}" type="slidenum">
              <a:rPr lang="en-US" smtClean="0"/>
              <a:t>‹#›</a:t>
            </a:fld>
            <a:endParaRPr lang="en-US"/>
          </a:p>
        </p:txBody>
      </p:sp>
    </p:spTree>
    <p:extLst>
      <p:ext uri="{BB962C8B-B14F-4D97-AF65-F5344CB8AC3E}">
        <p14:creationId xmlns:p14="http://schemas.microsoft.com/office/powerpoint/2010/main" val="118170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icture containing room&#10;&#10;Description automatically generated">
            <a:extLst>
              <a:ext uri="{FF2B5EF4-FFF2-40B4-BE49-F238E27FC236}">
                <a16:creationId xmlns:a16="http://schemas.microsoft.com/office/drawing/2014/main" id="{60166EFE-E471-0944-B4C3-FBCE029FCA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6283" y="-2446434"/>
            <a:ext cx="13587384" cy="10190538"/>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34865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33A41-24E7-7040-8508-94A8DA9B9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58A0A6-B65A-5B4F-8EE2-A513EC51B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FE473-0EF7-0842-A5D0-3DC556DCE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DC446-4F20-594D-90CC-BDCD3E0D1878}" type="datetimeFigureOut">
              <a:rPr lang="en-US" smtClean="0"/>
              <a:t>2/29/2020</a:t>
            </a:fld>
            <a:endParaRPr lang="en-US"/>
          </a:p>
        </p:txBody>
      </p:sp>
      <p:sp>
        <p:nvSpPr>
          <p:cNvPr id="5" name="Footer Placeholder 4">
            <a:extLst>
              <a:ext uri="{FF2B5EF4-FFF2-40B4-BE49-F238E27FC236}">
                <a16:creationId xmlns:a16="http://schemas.microsoft.com/office/drawing/2014/main" id="{26A6F706-DE2A-1C49-A3DD-4494EBC26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09150-82EB-C84A-90A7-CD4EFE8CA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7E7A4-ECA0-2B48-8758-491FBC5D8046}" type="slidenum">
              <a:rPr lang="en-US" smtClean="0"/>
              <a:t>‹#›</a:t>
            </a:fld>
            <a:endParaRPr lang="en-US"/>
          </a:p>
        </p:txBody>
      </p:sp>
    </p:spTree>
    <p:extLst>
      <p:ext uri="{BB962C8B-B14F-4D97-AF65-F5344CB8AC3E}">
        <p14:creationId xmlns:p14="http://schemas.microsoft.com/office/powerpoint/2010/main" val="36335524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CC129-7A21-7048-BE21-294978958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177D9-FFFC-3D48-8928-F16A99771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01474-FD73-224C-8BFD-3C8FC1C24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DDB4A-4600-DB4B-8A17-37548C2A28F5}" type="datetimeFigureOut">
              <a:rPr lang="en-US" smtClean="0"/>
              <a:t>2/29/2020</a:t>
            </a:fld>
            <a:endParaRPr lang="en-US"/>
          </a:p>
        </p:txBody>
      </p:sp>
      <p:sp>
        <p:nvSpPr>
          <p:cNvPr id="5" name="Footer Placeholder 4">
            <a:extLst>
              <a:ext uri="{FF2B5EF4-FFF2-40B4-BE49-F238E27FC236}">
                <a16:creationId xmlns:a16="http://schemas.microsoft.com/office/drawing/2014/main" id="{B988EEED-38F0-824A-8B65-F4E85C80E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B6F349-CEE5-6745-AEE4-2074D6EE6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C0089-05BB-5849-9EF6-B77E4395C19E}" type="slidenum">
              <a:rPr lang="en-US" smtClean="0"/>
              <a:t>‹#›</a:t>
            </a:fld>
            <a:endParaRPr lang="en-US"/>
          </a:p>
        </p:txBody>
      </p:sp>
    </p:spTree>
    <p:extLst>
      <p:ext uri="{BB962C8B-B14F-4D97-AF65-F5344CB8AC3E}">
        <p14:creationId xmlns:p14="http://schemas.microsoft.com/office/powerpoint/2010/main" val="372998624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on the side of a building&#10;&#10;Description automatically generated">
            <a:extLst>
              <a:ext uri="{FF2B5EF4-FFF2-40B4-BE49-F238E27FC236}">
                <a16:creationId xmlns:a16="http://schemas.microsoft.com/office/drawing/2014/main" id="{5DFD84B3-E7E0-4354-ABF0-E8BC544C3A85}"/>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E6C77FA-8E0C-4B18-B1AF-BDD1F5584F2A}"/>
              </a:ext>
            </a:extLst>
          </p:cNvPr>
          <p:cNvSpPr/>
          <p:nvPr/>
        </p:nvSpPr>
        <p:spPr>
          <a:xfrm>
            <a:off x="3178098" y="4616605"/>
            <a:ext cx="8686800" cy="2096429"/>
          </a:xfrm>
          <a:prstGeom prst="rect">
            <a:avLst/>
          </a:prstGeom>
          <a:solidFill>
            <a:srgbClr val="484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60FD19-718B-4093-A5F0-B68295ED8306}"/>
              </a:ext>
            </a:extLst>
          </p:cNvPr>
          <p:cNvSpPr>
            <a:spLocks noGrp="1"/>
          </p:cNvSpPr>
          <p:nvPr>
            <p:ph type="title"/>
          </p:nvPr>
        </p:nvSpPr>
        <p:spPr>
          <a:xfrm>
            <a:off x="2709746" y="4939440"/>
            <a:ext cx="9482254" cy="1450757"/>
          </a:xfrm>
        </p:spPr>
        <p:txBody>
          <a:bodyPr>
            <a:normAutofit fontScale="90000"/>
          </a:bodyPr>
          <a:lstStyle/>
          <a:p>
            <a:pPr algn="ctr"/>
            <a:r>
              <a:rPr lang="en-US" sz="6700" dirty="0">
                <a:solidFill>
                  <a:schemeClr val="bg1"/>
                </a:solidFill>
                <a:latin typeface="Abadi" panose="020B0604020104020204" pitchFamily="34" charset="0"/>
              </a:rPr>
              <a:t>Best Practices</a:t>
            </a:r>
            <a:br>
              <a:rPr lang="en-US" dirty="0">
                <a:solidFill>
                  <a:schemeClr val="bg1"/>
                </a:solidFill>
                <a:latin typeface="Abadi" panose="020B0604020104020204" pitchFamily="34" charset="0"/>
              </a:rPr>
            </a:br>
            <a:r>
              <a:rPr lang="en-US" dirty="0">
                <a:solidFill>
                  <a:schemeClr val="bg1"/>
                </a:solidFill>
                <a:latin typeface="Abadi" panose="020B0604020104020204" pitchFamily="34" charset="0"/>
              </a:rPr>
              <a:t>AFCEA Washington, DC</a:t>
            </a:r>
          </a:p>
        </p:txBody>
      </p:sp>
    </p:spTree>
    <p:extLst>
      <p:ext uri="{BB962C8B-B14F-4D97-AF65-F5344CB8AC3E}">
        <p14:creationId xmlns:p14="http://schemas.microsoft.com/office/powerpoint/2010/main" val="278380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C81F-E19C-4636-A453-963F095B081D}"/>
              </a:ext>
            </a:extLst>
          </p:cNvPr>
          <p:cNvSpPr>
            <a:spLocks noGrp="1"/>
          </p:cNvSpPr>
          <p:nvPr>
            <p:ph type="title"/>
          </p:nvPr>
        </p:nvSpPr>
        <p:spPr>
          <a:xfrm>
            <a:off x="1097280" y="421513"/>
            <a:ext cx="10058400" cy="1450757"/>
          </a:xfrm>
        </p:spPr>
        <p:txBody>
          <a:bodyPr>
            <a:normAutofit/>
          </a:bodyPr>
          <a:lstStyle/>
          <a:p>
            <a:pPr algn="ctr"/>
            <a:r>
              <a:rPr lang="en-US" sz="3600" b="1" dirty="0">
                <a:latin typeface="Abadi" panose="020B0604020104020204" pitchFamily="34" charset="0"/>
              </a:rPr>
              <a:t>Best Practices: </a:t>
            </a:r>
            <a:br>
              <a:rPr lang="en-US" sz="3600" b="1" dirty="0">
                <a:latin typeface="Abadi" panose="020B0604020104020204" pitchFamily="34" charset="0"/>
              </a:rPr>
            </a:br>
            <a:r>
              <a:rPr lang="en-US" sz="3600" b="1" dirty="0">
                <a:latin typeface="Abadi" panose="020B0604020104020204" pitchFamily="34" charset="0"/>
              </a:rPr>
              <a:t>Increase Contribution to STEM Scholarships</a:t>
            </a:r>
          </a:p>
        </p:txBody>
      </p:sp>
      <p:sp>
        <p:nvSpPr>
          <p:cNvPr id="4" name="Rectangle 3">
            <a:extLst>
              <a:ext uri="{FF2B5EF4-FFF2-40B4-BE49-F238E27FC236}">
                <a16:creationId xmlns:a16="http://schemas.microsoft.com/office/drawing/2014/main" id="{D6E5FD3C-D8C2-4F2A-886F-5693477FEAD2}"/>
              </a:ext>
            </a:extLst>
          </p:cNvPr>
          <p:cNvSpPr/>
          <p:nvPr/>
        </p:nvSpPr>
        <p:spPr>
          <a:xfrm>
            <a:off x="3769111" y="2094264"/>
            <a:ext cx="8040029" cy="3708708"/>
          </a:xfrm>
          <a:prstGeom prst="rect">
            <a:avLst/>
          </a:prstGeom>
        </p:spPr>
        <p:txBody>
          <a:bodyPr wrap="square">
            <a:spAutoFit/>
          </a:bodyPr>
          <a:lstStyle/>
          <a:p>
            <a:pPr>
              <a:spcBef>
                <a:spcPts val="600"/>
              </a:spcBef>
            </a:pPr>
            <a:r>
              <a:rPr lang="en-US" sz="2000" b="1" u="sng" dirty="0">
                <a:latin typeface="Abadi" panose="020B0604020104020204" pitchFamily="34" charset="0"/>
              </a:rPr>
              <a:t>Increase Quality of Events to Increase Contribution to STEM Scholarships</a:t>
            </a:r>
          </a:p>
          <a:p>
            <a:pPr>
              <a:spcBef>
                <a:spcPts val="600"/>
              </a:spcBef>
            </a:pPr>
            <a:r>
              <a:rPr lang="en-US" sz="2000" dirty="0">
                <a:latin typeface="Abadi" panose="020B0604020104020204" pitchFamily="34" charset="0"/>
              </a:rPr>
              <a:t>Year over year, AFCEA Washington, DC increases their STEM Scholarship contribution.</a:t>
            </a:r>
          </a:p>
          <a:p>
            <a:pPr marL="285750" indent="-285750">
              <a:spcBef>
                <a:spcPts val="600"/>
              </a:spcBef>
              <a:buFont typeface="Arial" panose="020B0604020202020204" pitchFamily="34" charset="0"/>
              <a:buChar char="•"/>
            </a:pPr>
            <a:r>
              <a:rPr lang="en-US" sz="2000" dirty="0">
                <a:latin typeface="Abadi" panose="020B0604020104020204" pitchFamily="34" charset="0"/>
              </a:rPr>
              <a:t>2020, forecasting to donate </a:t>
            </a:r>
            <a:r>
              <a:rPr lang="en-US" sz="2000" b="1" dirty="0">
                <a:latin typeface="Abadi" panose="020B0604020104020204" pitchFamily="34" charset="0"/>
              </a:rPr>
              <a:t>$200,000 </a:t>
            </a:r>
            <a:r>
              <a:rPr lang="en-US" sz="2000" dirty="0">
                <a:latin typeface="Abadi" panose="020B0604020104020204" pitchFamily="34" charset="0"/>
              </a:rPr>
              <a:t>in STEM Scholarships</a:t>
            </a:r>
          </a:p>
          <a:p>
            <a:pPr marL="285750" indent="-285750">
              <a:spcBef>
                <a:spcPts val="600"/>
              </a:spcBef>
              <a:buFont typeface="Arial" panose="020B0604020202020204" pitchFamily="34" charset="0"/>
              <a:buChar char="•"/>
            </a:pPr>
            <a:r>
              <a:rPr lang="en-US" sz="2000" dirty="0">
                <a:latin typeface="Abadi" panose="020B0604020104020204" pitchFamily="34" charset="0"/>
              </a:rPr>
              <a:t>2019, donated </a:t>
            </a:r>
            <a:r>
              <a:rPr lang="en-US" sz="2000" b="1" dirty="0">
                <a:latin typeface="Abadi" panose="020B0604020104020204" pitchFamily="34" charset="0"/>
              </a:rPr>
              <a:t>$150,000 </a:t>
            </a:r>
            <a:r>
              <a:rPr lang="en-US" sz="2000" dirty="0">
                <a:latin typeface="Abadi" panose="020B0604020104020204" pitchFamily="34" charset="0"/>
              </a:rPr>
              <a:t>in STEM Scholarships</a:t>
            </a:r>
          </a:p>
          <a:p>
            <a:pPr marL="285750" indent="-285750">
              <a:spcBef>
                <a:spcPts val="600"/>
              </a:spcBef>
              <a:buFont typeface="Arial" panose="020B0604020202020204" pitchFamily="34" charset="0"/>
              <a:buChar char="•"/>
            </a:pPr>
            <a:r>
              <a:rPr lang="en-US" sz="2000" dirty="0">
                <a:latin typeface="Abadi" panose="020B0604020104020204" pitchFamily="34" charset="0"/>
              </a:rPr>
              <a:t>Since 2017, approximately $500,000 donated in STEM Scholarships</a:t>
            </a:r>
          </a:p>
          <a:p>
            <a:pPr marL="285750" indent="-285750">
              <a:spcBef>
                <a:spcPts val="600"/>
              </a:spcBef>
              <a:buFont typeface="Arial" panose="020B0604020202020204" pitchFamily="34" charset="0"/>
              <a:buChar char="•"/>
            </a:pPr>
            <a:r>
              <a:rPr lang="en-US" sz="2000" dirty="0">
                <a:latin typeface="Abadi" panose="020B0604020104020204" pitchFamily="34" charset="0"/>
              </a:rPr>
              <a:t>Since 1989, $2.6 million donated in STEM Scholarships</a:t>
            </a:r>
          </a:p>
          <a:p>
            <a:pPr marL="285750" indent="-285750">
              <a:spcBef>
                <a:spcPts val="600"/>
              </a:spcBef>
              <a:buFont typeface="Arial" panose="020B0604020202020204" pitchFamily="34" charset="0"/>
              <a:buChar char="•"/>
            </a:pPr>
            <a:endParaRPr lang="en-US" sz="2000" dirty="0">
              <a:latin typeface="Abadi" panose="020B0604020104020204" pitchFamily="34" charset="0"/>
            </a:endParaRPr>
          </a:p>
          <a:p>
            <a:pPr>
              <a:spcBef>
                <a:spcPts val="600"/>
              </a:spcBef>
            </a:pPr>
            <a:r>
              <a:rPr lang="en-US" sz="2000" b="1" dirty="0">
                <a:latin typeface="Abadi" panose="020B0604020104020204" pitchFamily="34" charset="0"/>
              </a:rPr>
              <a:t>AFCEA Washington, DC has been named the</a:t>
            </a:r>
            <a:r>
              <a:rPr lang="en-US" sz="2000" b="1" dirty="0">
                <a:solidFill>
                  <a:srgbClr val="FF0000"/>
                </a:solidFill>
                <a:latin typeface="Abadi" panose="020B0604020104020204" pitchFamily="34" charset="0"/>
              </a:rPr>
              <a:t> #1 </a:t>
            </a:r>
            <a:r>
              <a:rPr lang="en-US" sz="2000" b="1" dirty="0">
                <a:latin typeface="Abadi" panose="020B0604020104020204" pitchFamily="34" charset="0"/>
              </a:rPr>
              <a:t>Washington DC Based Education Scholarship as ranked by College Consensus.</a:t>
            </a:r>
          </a:p>
        </p:txBody>
      </p:sp>
      <p:pic>
        <p:nvPicPr>
          <p:cNvPr id="5" name="Picture 4" descr="A close up of a sign&#10;&#10;Description automatically generated">
            <a:extLst>
              <a:ext uri="{FF2B5EF4-FFF2-40B4-BE49-F238E27FC236}">
                <a16:creationId xmlns:a16="http://schemas.microsoft.com/office/drawing/2014/main" id="{3C88D17D-A2F8-4CBE-A63E-689A490BA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08" y="2604651"/>
            <a:ext cx="2656019" cy="2381080"/>
          </a:xfrm>
          <a:prstGeom prst="rect">
            <a:avLst/>
          </a:prstGeom>
        </p:spPr>
      </p:pic>
    </p:spTree>
    <p:extLst>
      <p:ext uri="{BB962C8B-B14F-4D97-AF65-F5344CB8AC3E}">
        <p14:creationId xmlns:p14="http://schemas.microsoft.com/office/powerpoint/2010/main" val="369843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16">
            <a:extLst>
              <a:ext uri="{FF2B5EF4-FFF2-40B4-BE49-F238E27FC236}">
                <a16:creationId xmlns:a16="http://schemas.microsoft.com/office/drawing/2014/main" id="{B6880591-B1A6-459C-9FC8-4A16AC47DB67}"/>
              </a:ext>
            </a:extLst>
          </p:cNvPr>
          <p:cNvSpPr>
            <a:spLocks noGrp="1"/>
          </p:cNvSpPr>
          <p:nvPr>
            <p:ph idx="1"/>
          </p:nvPr>
        </p:nvSpPr>
        <p:spPr>
          <a:xfrm>
            <a:off x="1236617" y="658851"/>
            <a:ext cx="9908569" cy="1025589"/>
          </a:xfrm>
        </p:spPr>
        <p:txBody>
          <a:bodyPr>
            <a:noAutofit/>
          </a:bodyPr>
          <a:lstStyle/>
          <a:p>
            <a:pPr marL="0" indent="0" algn="ctr">
              <a:buNone/>
            </a:pPr>
            <a:r>
              <a:rPr lang="en-US" sz="3600" b="1" dirty="0">
                <a:latin typeface="Abadi" panose="020B0604020104020204" pitchFamily="34" charset="0"/>
              </a:rPr>
              <a:t>Best Practices in Action: </a:t>
            </a:r>
            <a:br>
              <a:rPr lang="en-US" sz="3600" b="1" dirty="0">
                <a:latin typeface="Abadi" panose="020B0604020104020204" pitchFamily="34" charset="0"/>
              </a:rPr>
            </a:br>
            <a:r>
              <a:rPr lang="en-US" sz="3600" b="1" dirty="0">
                <a:latin typeface="Abadi" panose="020B0604020104020204" pitchFamily="34" charset="0"/>
              </a:rPr>
              <a:t>AFCEA Washington, DC’s Annual Winter Gala</a:t>
            </a:r>
          </a:p>
        </p:txBody>
      </p:sp>
      <p:sp>
        <p:nvSpPr>
          <p:cNvPr id="22" name="Content Placeholder 16">
            <a:extLst>
              <a:ext uri="{FF2B5EF4-FFF2-40B4-BE49-F238E27FC236}">
                <a16:creationId xmlns:a16="http://schemas.microsoft.com/office/drawing/2014/main" id="{ECA4180E-B127-443A-850C-8E372DA5FDC3}"/>
              </a:ext>
            </a:extLst>
          </p:cNvPr>
          <p:cNvSpPr txBox="1">
            <a:spLocks/>
          </p:cNvSpPr>
          <p:nvPr/>
        </p:nvSpPr>
        <p:spPr>
          <a:xfrm>
            <a:off x="3557239" y="1995208"/>
            <a:ext cx="8226205" cy="4203941"/>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Clr>
                <a:schemeClr val="accent1">
                  <a:lumMod val="75000"/>
                </a:schemeClr>
              </a:buClr>
              <a:buNone/>
            </a:pPr>
            <a:r>
              <a:rPr lang="en-US" sz="1800" dirty="0">
                <a:latin typeface="Abadi" panose="020B0604020104020204" pitchFamily="34" charset="0"/>
              </a:rPr>
              <a:t>For 44 years, AFCEA Washington DC has hosted the annual Winter Gala, celebrating the holiday season with food, drink, charitable giving, and networking with some of the top leaders in federal IT from both industry and government.</a:t>
            </a:r>
          </a:p>
          <a:p>
            <a:pPr marL="0" indent="0">
              <a:buClr>
                <a:schemeClr val="accent1">
                  <a:lumMod val="75000"/>
                </a:schemeClr>
              </a:buClr>
              <a:buNone/>
            </a:pPr>
            <a:r>
              <a:rPr lang="en-US" sz="1800" dirty="0">
                <a:latin typeface="Abadi" panose="020B0604020104020204" pitchFamily="34" charset="0"/>
              </a:rPr>
              <a:t>This year, the chapter:</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Raised </a:t>
            </a:r>
            <a:r>
              <a:rPr lang="en-US" sz="1800" b="1" dirty="0">
                <a:latin typeface="Abadi" panose="020B0604020104020204" pitchFamily="34" charset="0"/>
              </a:rPr>
              <a:t>$150,000 </a:t>
            </a:r>
            <a:r>
              <a:rPr lang="en-US" sz="1800" dirty="0">
                <a:latin typeface="Abadi" panose="020B0604020104020204" pitchFamily="34" charset="0"/>
              </a:rPr>
              <a:t>for STEM Scholarships </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Collected </a:t>
            </a:r>
            <a:r>
              <a:rPr lang="en-US" sz="1800" b="1" dirty="0">
                <a:latin typeface="Abadi" panose="020B0604020104020204" pitchFamily="34" charset="0"/>
              </a:rPr>
              <a:t>3,500</a:t>
            </a:r>
            <a:r>
              <a:rPr lang="en-US" sz="1400" b="1" dirty="0">
                <a:latin typeface="Abadi" panose="020B0604020104020204" pitchFamily="34" charset="0"/>
              </a:rPr>
              <a:t>+</a:t>
            </a:r>
            <a:r>
              <a:rPr lang="en-US" sz="1800" dirty="0">
                <a:latin typeface="Abadi" panose="020B0604020104020204" pitchFamily="34" charset="0"/>
              </a:rPr>
              <a:t> toys for Marine Corps Toys for Tots</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Welcomed </a:t>
            </a:r>
            <a:r>
              <a:rPr lang="en-US" sz="1800" b="1" dirty="0">
                <a:latin typeface="Abadi" panose="020B0604020104020204" pitchFamily="34" charset="0"/>
              </a:rPr>
              <a:t>900</a:t>
            </a:r>
            <a:r>
              <a:rPr lang="en-US" sz="1400" b="1" dirty="0">
                <a:latin typeface="Abadi" panose="020B0604020104020204" pitchFamily="34" charset="0"/>
              </a:rPr>
              <a:t>+</a:t>
            </a:r>
            <a:r>
              <a:rPr lang="en-US" sz="1800" dirty="0">
                <a:latin typeface="Abadi" panose="020B0604020104020204" pitchFamily="34" charset="0"/>
              </a:rPr>
              <a:t> guests</a:t>
            </a:r>
          </a:p>
          <a:p>
            <a:pPr marL="57150" lvl="2" indent="0">
              <a:buClr>
                <a:schemeClr val="accent1">
                  <a:lumMod val="75000"/>
                </a:schemeClr>
              </a:buClr>
              <a:buNone/>
            </a:pPr>
            <a:r>
              <a:rPr lang="en-US" sz="1800" i="0" dirty="0">
                <a:latin typeface="Abadi" panose="020B0604020104020204" pitchFamily="34" charset="0"/>
              </a:rPr>
              <a:t>Financials</a:t>
            </a:r>
            <a:endParaRPr lang="en-US" sz="1400" i="0" dirty="0">
              <a:latin typeface="Abadi" panose="020B0604020104020204" pitchFamily="34" charset="0"/>
            </a:endParaRP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Year over year increase in sponsorship</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2019 brought in </a:t>
            </a:r>
            <a:r>
              <a:rPr lang="en-US" sz="1800" b="1" dirty="0">
                <a:latin typeface="Abadi" panose="020B0604020104020204" pitchFamily="34" charset="0"/>
              </a:rPr>
              <a:t>$481,000 </a:t>
            </a:r>
            <a:r>
              <a:rPr lang="en-US" sz="1800" dirty="0">
                <a:latin typeface="Abadi" panose="020B0604020104020204" pitchFamily="34" charset="0"/>
              </a:rPr>
              <a:t>in sponsorship dollars (net to chapter, $158,000)</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2018 brought in </a:t>
            </a:r>
            <a:r>
              <a:rPr lang="en-US" sz="1800" b="1" dirty="0">
                <a:latin typeface="Abadi" panose="020B0604020104020204" pitchFamily="34" charset="0"/>
              </a:rPr>
              <a:t>$436,000 </a:t>
            </a:r>
            <a:r>
              <a:rPr lang="en-US" sz="1800" dirty="0">
                <a:latin typeface="Abadi" panose="020B0604020104020204" pitchFamily="34" charset="0"/>
              </a:rPr>
              <a:t>in sponsorship dollars </a:t>
            </a:r>
          </a:p>
          <a:p>
            <a:pPr marL="739775" lvl="1" indent="-339725">
              <a:buClr>
                <a:schemeClr val="accent1">
                  <a:lumMod val="75000"/>
                </a:schemeClr>
              </a:buClr>
              <a:buFont typeface="Arial" panose="020B0604020202020204" pitchFamily="34" charset="0"/>
              <a:buChar char="•"/>
            </a:pPr>
            <a:r>
              <a:rPr lang="en-US" sz="1800" dirty="0">
                <a:latin typeface="Abadi" panose="020B0604020104020204" pitchFamily="34" charset="0"/>
              </a:rPr>
              <a:t>2017 brought in </a:t>
            </a:r>
            <a:r>
              <a:rPr lang="en-US" sz="1800" b="1" dirty="0">
                <a:latin typeface="Abadi" panose="020B0604020104020204" pitchFamily="34" charset="0"/>
              </a:rPr>
              <a:t>$295,000 </a:t>
            </a:r>
            <a:r>
              <a:rPr lang="en-US" sz="1800" dirty="0">
                <a:latin typeface="Abadi" panose="020B0604020104020204" pitchFamily="34" charset="0"/>
              </a:rPr>
              <a:t>in sponsorship dollars</a:t>
            </a:r>
          </a:p>
        </p:txBody>
      </p:sp>
      <p:grpSp>
        <p:nvGrpSpPr>
          <p:cNvPr id="24" name="Group 23">
            <a:extLst>
              <a:ext uri="{FF2B5EF4-FFF2-40B4-BE49-F238E27FC236}">
                <a16:creationId xmlns:a16="http://schemas.microsoft.com/office/drawing/2014/main" id="{2F0F3DD5-59FA-4358-9962-B1E6633D9759}"/>
              </a:ext>
            </a:extLst>
          </p:cNvPr>
          <p:cNvGrpSpPr/>
          <p:nvPr/>
        </p:nvGrpSpPr>
        <p:grpSpPr>
          <a:xfrm>
            <a:off x="884344" y="2306464"/>
            <a:ext cx="2469054" cy="2980388"/>
            <a:chOff x="732032" y="1327029"/>
            <a:chExt cx="3482688" cy="4203942"/>
          </a:xfrm>
        </p:grpSpPr>
        <p:pic>
          <p:nvPicPr>
            <p:cNvPr id="6" name="Content Placeholder 5" descr="A close up of a sign&#10;&#10;Description automatically generated">
              <a:extLst>
                <a:ext uri="{FF2B5EF4-FFF2-40B4-BE49-F238E27FC236}">
                  <a16:creationId xmlns:a16="http://schemas.microsoft.com/office/drawing/2014/main" id="{FAA09C9A-A09B-40F8-8EA3-9AB913D675F4}"/>
                </a:ext>
              </a:extLst>
            </p:cNvPr>
            <p:cNvPicPr>
              <a:picLocks noChangeAspect="1"/>
            </p:cNvPicPr>
            <p:nvPr/>
          </p:nvPicPr>
          <p:blipFill rotWithShape="1">
            <a:blip r:embed="rId3">
              <a:extLst>
                <a:ext uri="{28A0092B-C50C-407E-A947-70E740481C1C}">
                  <a14:useLocalDpi xmlns:a14="http://schemas.microsoft.com/office/drawing/2010/main" val="0"/>
                </a:ext>
              </a:extLst>
            </a:blip>
            <a:srcRect l="-336" r="4363"/>
            <a:stretch/>
          </p:blipFill>
          <p:spPr>
            <a:xfrm>
              <a:off x="904973" y="1327029"/>
              <a:ext cx="3116751" cy="4203942"/>
            </a:xfrm>
            <a:prstGeom prst="rect">
              <a:avLst/>
            </a:prstGeom>
          </p:spPr>
        </p:pic>
        <p:sp>
          <p:nvSpPr>
            <p:cNvPr id="20" name="Isosceles Triangle 19">
              <a:extLst>
                <a:ext uri="{FF2B5EF4-FFF2-40B4-BE49-F238E27FC236}">
                  <a16:creationId xmlns:a16="http://schemas.microsoft.com/office/drawing/2014/main" id="{178C1889-D887-43A8-8B86-BC957D717DAC}"/>
                </a:ext>
              </a:extLst>
            </p:cNvPr>
            <p:cNvSpPr/>
            <p:nvPr/>
          </p:nvSpPr>
          <p:spPr>
            <a:xfrm>
              <a:off x="732032" y="3315788"/>
              <a:ext cx="1160711" cy="147392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94B0BDFF-9F72-4ED8-AC6A-86A325CD2A25}"/>
                </a:ext>
              </a:extLst>
            </p:cNvPr>
            <p:cNvSpPr/>
            <p:nvPr/>
          </p:nvSpPr>
          <p:spPr>
            <a:xfrm rot="12919146">
              <a:off x="3054010" y="3739258"/>
              <a:ext cx="1160710" cy="81207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286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7AD4-AA78-4715-8159-477D1DFE0A7A}"/>
              </a:ext>
            </a:extLst>
          </p:cNvPr>
          <p:cNvSpPr>
            <a:spLocks noGrp="1"/>
          </p:cNvSpPr>
          <p:nvPr>
            <p:ph type="title"/>
          </p:nvPr>
        </p:nvSpPr>
        <p:spPr>
          <a:xfrm>
            <a:off x="466194" y="818890"/>
            <a:ext cx="11259609" cy="945348"/>
          </a:xfrm>
        </p:spPr>
        <p:txBody>
          <a:bodyPr anchor="ctr">
            <a:noAutofit/>
          </a:bodyPr>
          <a:lstStyle/>
          <a:p>
            <a:pPr algn="ctr"/>
            <a:r>
              <a:rPr lang="en-US" sz="3600" b="1" dirty="0">
                <a:latin typeface="Abadi" panose="020B0604020104020204" pitchFamily="34" charset="0"/>
              </a:rPr>
              <a:t>Best Practices: </a:t>
            </a:r>
            <a:br>
              <a:rPr lang="en-US" sz="3600" b="1" dirty="0">
                <a:latin typeface="Abadi" panose="020B0604020104020204" pitchFamily="34" charset="0"/>
              </a:rPr>
            </a:br>
            <a:r>
              <a:rPr lang="en-US" sz="3600" b="1" dirty="0">
                <a:latin typeface="Abadi" panose="020B0604020104020204" pitchFamily="34" charset="0"/>
              </a:rPr>
              <a:t>Align Content to Strategic IT Drivers in Government</a:t>
            </a:r>
            <a:endParaRPr lang="en-US" sz="3600" b="1" dirty="0">
              <a:latin typeface="Abadi Extra Light" panose="020B0204020104020204" pitchFamily="34" charset="0"/>
            </a:endParaRPr>
          </a:p>
        </p:txBody>
      </p:sp>
      <p:sp>
        <p:nvSpPr>
          <p:cNvPr id="13" name="Rectangle 12">
            <a:extLst>
              <a:ext uri="{FF2B5EF4-FFF2-40B4-BE49-F238E27FC236}">
                <a16:creationId xmlns:a16="http://schemas.microsoft.com/office/drawing/2014/main" id="{445FF74F-DE18-493F-9D34-03B6129D6C5A}"/>
              </a:ext>
            </a:extLst>
          </p:cNvPr>
          <p:cNvSpPr/>
          <p:nvPr/>
        </p:nvSpPr>
        <p:spPr>
          <a:xfrm>
            <a:off x="1228491" y="2323774"/>
            <a:ext cx="9735014" cy="2769989"/>
          </a:xfrm>
          <a:prstGeom prst="rect">
            <a:avLst/>
          </a:prstGeom>
        </p:spPr>
        <p:txBody>
          <a:bodyPr wrap="square">
            <a:spAutoFit/>
          </a:bodyPr>
          <a:lstStyle/>
          <a:p>
            <a:pPr lvl="0">
              <a:spcBef>
                <a:spcPts val="600"/>
              </a:spcBef>
              <a:spcAft>
                <a:spcPts val="600"/>
              </a:spcAft>
            </a:pPr>
            <a:r>
              <a:rPr lang="en-US" sz="2400" b="1" u="sng" dirty="0">
                <a:latin typeface="Abadi" panose="020B0604020104020204" pitchFamily="34" charset="0"/>
              </a:rPr>
              <a:t>Create new Events to Better Serve Community Need</a:t>
            </a:r>
          </a:p>
          <a:p>
            <a:pPr lvl="0">
              <a:spcBef>
                <a:spcPts val="600"/>
              </a:spcBef>
              <a:spcAft>
                <a:spcPts val="600"/>
              </a:spcAft>
            </a:pPr>
            <a:r>
              <a:rPr lang="en-US" sz="2400" dirty="0">
                <a:latin typeface="Abadi" panose="020B0604020104020204" pitchFamily="34" charset="0"/>
              </a:rPr>
              <a:t>Chapter Focus: “What can we do to better serve our community?”</a:t>
            </a:r>
          </a:p>
          <a:p>
            <a:pPr lvl="0">
              <a:spcBef>
                <a:spcPts val="600"/>
              </a:spcBef>
              <a:spcAft>
                <a:spcPts val="600"/>
              </a:spcAft>
            </a:pPr>
            <a:r>
              <a:rPr lang="en-US" sz="2400" dirty="0">
                <a:latin typeface="Abadi" panose="020B0604020104020204" pitchFamily="34" charset="0"/>
              </a:rPr>
              <a:t>Reevaluate content to align with new IT Drivers in the government and military. </a:t>
            </a:r>
          </a:p>
          <a:p>
            <a:pPr lvl="0">
              <a:spcBef>
                <a:spcPts val="600"/>
              </a:spcBef>
              <a:spcAft>
                <a:spcPts val="600"/>
              </a:spcAft>
            </a:pPr>
            <a:r>
              <a:rPr lang="en-US" sz="2400" dirty="0">
                <a:latin typeface="Abadi" panose="020B0604020104020204" pitchFamily="34" charset="0"/>
              </a:rPr>
              <a:t>In 2019, the chapter created a new event focusing on Artificial Intelligence and Machine Learning</a:t>
            </a:r>
          </a:p>
        </p:txBody>
      </p:sp>
    </p:spTree>
    <p:extLst>
      <p:ext uri="{BB962C8B-B14F-4D97-AF65-F5344CB8AC3E}">
        <p14:creationId xmlns:p14="http://schemas.microsoft.com/office/powerpoint/2010/main" val="217309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7C59-98FA-4013-9057-D6726D6F28CE}"/>
              </a:ext>
            </a:extLst>
          </p:cNvPr>
          <p:cNvSpPr>
            <a:spLocks noGrp="1"/>
          </p:cNvSpPr>
          <p:nvPr>
            <p:ph type="title"/>
          </p:nvPr>
        </p:nvSpPr>
        <p:spPr>
          <a:xfrm>
            <a:off x="419726" y="476651"/>
            <a:ext cx="11130018" cy="1384269"/>
          </a:xfrm>
        </p:spPr>
        <p:txBody>
          <a:bodyPr>
            <a:noAutofit/>
          </a:bodyPr>
          <a:lstStyle/>
          <a:p>
            <a:pPr algn="ctr"/>
            <a:r>
              <a:rPr lang="en-US" sz="3600" b="1" dirty="0">
                <a:latin typeface="Abadi" panose="020B0604020104020204" pitchFamily="34" charset="0"/>
              </a:rPr>
              <a:t>Best Practices in Action:</a:t>
            </a:r>
            <a:br>
              <a:rPr lang="en-US" sz="3600" b="1" dirty="0">
                <a:latin typeface="Abadi" panose="020B0604020104020204" pitchFamily="34" charset="0"/>
              </a:rPr>
            </a:br>
            <a:r>
              <a:rPr lang="en-US" sz="3600" b="1" dirty="0">
                <a:latin typeface="Abadi" panose="020B0604020104020204" pitchFamily="34" charset="0"/>
              </a:rPr>
              <a:t>AI + ML Technology Summit</a:t>
            </a:r>
            <a:endParaRPr lang="en-US" sz="3600" b="1" dirty="0">
              <a:latin typeface="Abadi Extra Light" panose="020B0204020104020204" pitchFamily="34" charset="0"/>
            </a:endParaRPr>
          </a:p>
        </p:txBody>
      </p:sp>
      <p:sp>
        <p:nvSpPr>
          <p:cNvPr id="11" name="Content Placeholder 10">
            <a:extLst>
              <a:ext uri="{FF2B5EF4-FFF2-40B4-BE49-F238E27FC236}">
                <a16:creationId xmlns:a16="http://schemas.microsoft.com/office/drawing/2014/main" id="{17CA3E65-FB17-473B-974C-8A49F8EE3A8F}"/>
              </a:ext>
            </a:extLst>
          </p:cNvPr>
          <p:cNvSpPr>
            <a:spLocks noGrp="1"/>
          </p:cNvSpPr>
          <p:nvPr>
            <p:ph idx="1"/>
          </p:nvPr>
        </p:nvSpPr>
        <p:spPr>
          <a:xfrm>
            <a:off x="3679902" y="1975244"/>
            <a:ext cx="7869842" cy="3021837"/>
          </a:xfrm>
        </p:spPr>
        <p:txBody>
          <a:bodyPr>
            <a:normAutofit/>
          </a:bodyPr>
          <a:lstStyle/>
          <a:p>
            <a:r>
              <a:rPr lang="en-US" sz="1800" dirty="0">
                <a:latin typeface="Abadi" panose="020B0604020104020204" pitchFamily="34" charset="0"/>
              </a:rPr>
              <a:t>In 2018-2019, AFCEA Washington, DC introduced the Tech Summit Series.</a:t>
            </a:r>
          </a:p>
          <a:p>
            <a:r>
              <a:rPr lang="en-US" sz="1800" dirty="0">
                <a:latin typeface="Abadi" panose="020B0604020104020204" pitchFamily="34" charset="0"/>
              </a:rPr>
              <a:t>2020, the Artificial Intelligence and Machine Learning Technology Summit is a stand-alone event.</a:t>
            </a:r>
          </a:p>
          <a:p>
            <a:r>
              <a:rPr lang="en-US" sz="1800" dirty="0">
                <a:latin typeface="Abadi" panose="020B0604020104020204" pitchFamily="34" charset="0"/>
              </a:rPr>
              <a:t>The AI+ML Technology Summit is set to bring in </a:t>
            </a:r>
            <a:r>
              <a:rPr lang="en-US" sz="1800" b="1" dirty="0">
                <a:latin typeface="Abadi" panose="020B0604020104020204" pitchFamily="34" charset="0"/>
              </a:rPr>
              <a:t>500 government, military and industry leaders</a:t>
            </a:r>
            <a:r>
              <a:rPr lang="en-US" sz="1800" dirty="0">
                <a:latin typeface="Abadi" panose="020B0604020104020204" pitchFamily="34" charset="0"/>
              </a:rPr>
              <a:t>, to listen to speakers such as:</a:t>
            </a:r>
          </a:p>
          <a:p>
            <a:pPr lvl="1">
              <a:buClr>
                <a:srgbClr val="7030A0"/>
              </a:buClr>
              <a:buFont typeface="Arial" panose="020B0604020202020204" pitchFamily="34" charset="0"/>
              <a:buChar char="•"/>
            </a:pPr>
            <a:r>
              <a:rPr lang="en-US" dirty="0">
                <a:latin typeface="Abadi" panose="020B0604020104020204" pitchFamily="34" charset="0"/>
              </a:rPr>
              <a:t>Michael Conlin, CDO, DoD</a:t>
            </a:r>
          </a:p>
          <a:p>
            <a:pPr lvl="1">
              <a:buClr>
                <a:srgbClr val="7030A0"/>
              </a:buClr>
              <a:buFont typeface="Arial" panose="020B0604020202020204" pitchFamily="34" charset="0"/>
              <a:buChar char="•"/>
            </a:pPr>
            <a:r>
              <a:rPr lang="en-US" dirty="0">
                <a:latin typeface="Abadi" panose="020B0604020104020204" pitchFamily="34" charset="0"/>
              </a:rPr>
              <a:t>BG Matthew Easley, Director of Army Artificial Intelligence</a:t>
            </a:r>
          </a:p>
          <a:p>
            <a:pPr lvl="1">
              <a:buClr>
                <a:srgbClr val="7030A0"/>
              </a:buClr>
              <a:buFont typeface="Arial" panose="020B0604020202020204" pitchFamily="34" charset="0"/>
              <a:buChar char="•"/>
            </a:pPr>
            <a:r>
              <a:rPr lang="en-US" dirty="0">
                <a:latin typeface="Abadi" panose="020B0604020104020204" pitchFamily="34" charset="0"/>
              </a:rPr>
              <a:t>Eileen Vidrine, CDO, USAF</a:t>
            </a:r>
          </a:p>
          <a:p>
            <a:pPr lvl="1">
              <a:buClr>
                <a:srgbClr val="7030A0"/>
              </a:buClr>
              <a:buFont typeface="Arial" panose="020B0604020202020204" pitchFamily="34" charset="0"/>
              <a:buChar char="•"/>
            </a:pPr>
            <a:r>
              <a:rPr lang="en-US" dirty="0">
                <a:latin typeface="Abadi" panose="020B0604020104020204" pitchFamily="34" charset="0"/>
              </a:rPr>
              <a:t>Bob Work, Former Deputy Secretary of Defense</a:t>
            </a:r>
          </a:p>
        </p:txBody>
      </p:sp>
      <p:pic>
        <p:nvPicPr>
          <p:cNvPr id="7" name="Content Placeholder 6" descr="A close up of a sign&#10;&#10;Description automatically generated">
            <a:extLst>
              <a:ext uri="{FF2B5EF4-FFF2-40B4-BE49-F238E27FC236}">
                <a16:creationId xmlns:a16="http://schemas.microsoft.com/office/drawing/2014/main" id="{79CE6661-FF91-4466-A218-0405A558A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26" y="2447089"/>
            <a:ext cx="2995648" cy="2325633"/>
          </a:xfrm>
          <a:prstGeom prst="rect">
            <a:avLst/>
          </a:prstGeom>
        </p:spPr>
      </p:pic>
      <p:sp>
        <p:nvSpPr>
          <p:cNvPr id="3" name="Rectangle 2">
            <a:extLst>
              <a:ext uri="{FF2B5EF4-FFF2-40B4-BE49-F238E27FC236}">
                <a16:creationId xmlns:a16="http://schemas.microsoft.com/office/drawing/2014/main" id="{46E43BF2-55F4-4F35-AF6E-3689792235BC}"/>
              </a:ext>
            </a:extLst>
          </p:cNvPr>
          <p:cNvSpPr/>
          <p:nvPr/>
        </p:nvSpPr>
        <p:spPr>
          <a:xfrm>
            <a:off x="3679902" y="4987264"/>
            <a:ext cx="3401122" cy="2031325"/>
          </a:xfrm>
          <a:prstGeom prst="rect">
            <a:avLst/>
          </a:prstGeom>
        </p:spPr>
        <p:txBody>
          <a:bodyPr wrap="square">
            <a:spAutoFit/>
          </a:bodyPr>
          <a:lstStyle/>
          <a:p>
            <a:pPr marL="55563" lvl="1" indent="0">
              <a:buClr>
                <a:srgbClr val="7030A0"/>
              </a:buClr>
              <a:buNone/>
            </a:pPr>
            <a:r>
              <a:rPr lang="en-US" b="1" u="sng" dirty="0">
                <a:latin typeface="Abadi" panose="020B0604020104020204" pitchFamily="34" charset="0"/>
              </a:rPr>
              <a:t>2019 Numbers:</a:t>
            </a:r>
          </a:p>
          <a:p>
            <a:pPr marL="55563" lvl="1" indent="0">
              <a:buClr>
                <a:srgbClr val="7030A0"/>
              </a:buClr>
              <a:buNone/>
            </a:pPr>
            <a:r>
              <a:rPr lang="en-US" dirty="0">
                <a:latin typeface="Abadi" panose="020B0604020104020204" pitchFamily="34" charset="0"/>
              </a:rPr>
              <a:t>Attendees: 251</a:t>
            </a:r>
          </a:p>
          <a:p>
            <a:pPr marL="55563" lvl="1" indent="0">
              <a:buClr>
                <a:srgbClr val="7030A0"/>
              </a:buClr>
              <a:buNone/>
            </a:pPr>
            <a:r>
              <a:rPr lang="en-US" dirty="0">
                <a:latin typeface="Abadi" panose="020B0604020104020204" pitchFamily="34" charset="0"/>
              </a:rPr>
              <a:t>Revenue: $119,000</a:t>
            </a:r>
          </a:p>
          <a:p>
            <a:pPr marL="55563" lvl="1" indent="0">
              <a:buClr>
                <a:srgbClr val="7030A0"/>
              </a:buClr>
              <a:buNone/>
            </a:pPr>
            <a:r>
              <a:rPr lang="en-US" dirty="0">
                <a:latin typeface="Abadi" panose="020B0604020104020204" pitchFamily="34" charset="0"/>
              </a:rPr>
              <a:t>Net to Chapter: $48,531</a:t>
            </a:r>
          </a:p>
          <a:p>
            <a:pPr marL="55563" lvl="1" indent="0">
              <a:buClr>
                <a:srgbClr val="7030A0"/>
              </a:buClr>
              <a:buNone/>
            </a:pPr>
            <a:endParaRPr lang="en-US" dirty="0">
              <a:latin typeface="Abadi" panose="020B0604020104020204" pitchFamily="34" charset="0"/>
            </a:endParaRPr>
          </a:p>
          <a:p>
            <a:pPr marL="55563" lvl="1" indent="0">
              <a:buClr>
                <a:srgbClr val="7030A0"/>
              </a:buClr>
              <a:buNone/>
            </a:pPr>
            <a:endParaRPr lang="en-US" dirty="0">
              <a:latin typeface="Abadi" panose="020B0604020104020204" pitchFamily="34" charset="0"/>
            </a:endParaRPr>
          </a:p>
          <a:p>
            <a:pPr marL="55563" lvl="1" indent="0">
              <a:buClr>
                <a:srgbClr val="7030A0"/>
              </a:buClr>
              <a:buNone/>
            </a:pPr>
            <a:endParaRPr lang="en-US" dirty="0">
              <a:latin typeface="Abadi" panose="020B0604020104020204" pitchFamily="34" charset="0"/>
            </a:endParaRPr>
          </a:p>
        </p:txBody>
      </p:sp>
      <p:sp>
        <p:nvSpPr>
          <p:cNvPr id="6" name="Rectangle 5">
            <a:extLst>
              <a:ext uri="{FF2B5EF4-FFF2-40B4-BE49-F238E27FC236}">
                <a16:creationId xmlns:a16="http://schemas.microsoft.com/office/drawing/2014/main" id="{7E57B593-10AE-483D-ACE3-689C74AEF02C}"/>
              </a:ext>
            </a:extLst>
          </p:cNvPr>
          <p:cNvSpPr/>
          <p:nvPr/>
        </p:nvSpPr>
        <p:spPr>
          <a:xfrm>
            <a:off x="7081024" y="4997081"/>
            <a:ext cx="3401122" cy="2031325"/>
          </a:xfrm>
          <a:prstGeom prst="rect">
            <a:avLst/>
          </a:prstGeom>
        </p:spPr>
        <p:txBody>
          <a:bodyPr wrap="square">
            <a:spAutoFit/>
          </a:bodyPr>
          <a:lstStyle/>
          <a:p>
            <a:pPr marL="55563" lvl="1" indent="0">
              <a:buClr>
                <a:srgbClr val="7030A0"/>
              </a:buClr>
              <a:buNone/>
            </a:pPr>
            <a:r>
              <a:rPr lang="en-US" b="1" u="sng" dirty="0">
                <a:latin typeface="Abadi" panose="020B0604020104020204" pitchFamily="34" charset="0"/>
              </a:rPr>
              <a:t>2020 Forecasted:</a:t>
            </a:r>
          </a:p>
          <a:p>
            <a:pPr marL="55563" lvl="1" indent="0">
              <a:buClr>
                <a:srgbClr val="7030A0"/>
              </a:buClr>
              <a:buNone/>
            </a:pPr>
            <a:r>
              <a:rPr lang="en-US" dirty="0">
                <a:latin typeface="Abadi" panose="020B0604020104020204" pitchFamily="34" charset="0"/>
              </a:rPr>
              <a:t>Attendees: 450</a:t>
            </a:r>
          </a:p>
          <a:p>
            <a:pPr marL="55563" lvl="1" indent="0">
              <a:buClr>
                <a:srgbClr val="7030A0"/>
              </a:buClr>
              <a:buNone/>
            </a:pPr>
            <a:r>
              <a:rPr lang="en-US" dirty="0">
                <a:latin typeface="Abadi" panose="020B0604020104020204" pitchFamily="34" charset="0"/>
              </a:rPr>
              <a:t>Revenue: $365,000</a:t>
            </a:r>
          </a:p>
          <a:p>
            <a:pPr marL="55563" lvl="1" indent="0">
              <a:buClr>
                <a:srgbClr val="7030A0"/>
              </a:buClr>
              <a:buNone/>
            </a:pPr>
            <a:r>
              <a:rPr lang="en-US" dirty="0">
                <a:latin typeface="Abadi" panose="020B0604020104020204" pitchFamily="34" charset="0"/>
              </a:rPr>
              <a:t>Net to Chapter</a:t>
            </a:r>
            <a:r>
              <a:rPr lang="en-US">
                <a:latin typeface="Abadi" panose="020B0604020104020204" pitchFamily="34" charset="0"/>
              </a:rPr>
              <a:t>: $183,000</a:t>
            </a:r>
            <a:endParaRPr lang="en-US" dirty="0">
              <a:latin typeface="Abadi" panose="020B0604020104020204" pitchFamily="34" charset="0"/>
            </a:endParaRPr>
          </a:p>
          <a:p>
            <a:pPr marL="55563" lvl="1" indent="0">
              <a:buClr>
                <a:srgbClr val="7030A0"/>
              </a:buClr>
              <a:buNone/>
            </a:pPr>
            <a:endParaRPr lang="en-US" dirty="0">
              <a:latin typeface="Abadi" panose="020B0604020104020204" pitchFamily="34" charset="0"/>
            </a:endParaRPr>
          </a:p>
          <a:p>
            <a:pPr marL="55563" lvl="1" indent="0">
              <a:buClr>
                <a:srgbClr val="7030A0"/>
              </a:buClr>
              <a:buNone/>
            </a:pPr>
            <a:endParaRPr lang="en-US" dirty="0">
              <a:latin typeface="Abadi" panose="020B0604020104020204" pitchFamily="34" charset="0"/>
            </a:endParaRPr>
          </a:p>
          <a:p>
            <a:pPr marL="55563" lvl="1" indent="0">
              <a:buClr>
                <a:srgbClr val="7030A0"/>
              </a:buClr>
              <a:buNone/>
            </a:pPr>
            <a:endParaRPr lang="en-US" dirty="0">
              <a:latin typeface="Abadi" panose="020B0604020104020204" pitchFamily="34" charset="0"/>
            </a:endParaRPr>
          </a:p>
        </p:txBody>
      </p:sp>
    </p:spTree>
    <p:extLst>
      <p:ext uri="{BB962C8B-B14F-4D97-AF65-F5344CB8AC3E}">
        <p14:creationId xmlns:p14="http://schemas.microsoft.com/office/powerpoint/2010/main" val="2567916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TotalTime>
  <Words>954</Words>
  <Application>Microsoft Office PowerPoint</Application>
  <PresentationFormat>Widescreen</PresentationFormat>
  <Paragraphs>98</Paragraphs>
  <Slides>5</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Abadi</vt:lpstr>
      <vt:lpstr>Abadi Extra Light</vt:lpstr>
      <vt:lpstr>Arial</vt:lpstr>
      <vt:lpstr>Calibri</vt:lpstr>
      <vt:lpstr>Calibri Light</vt:lpstr>
      <vt:lpstr>Retrospect</vt:lpstr>
      <vt:lpstr>Custom Design</vt:lpstr>
      <vt:lpstr>1_Custom Design</vt:lpstr>
      <vt:lpstr>Best Practices AFCEA Washington, DC</vt:lpstr>
      <vt:lpstr>Best Practices:  Increase Contribution to STEM Scholarships</vt:lpstr>
      <vt:lpstr>PowerPoint Presentation</vt:lpstr>
      <vt:lpstr>Best Practices:  Align Content to Strategic IT Drivers in Government</vt:lpstr>
      <vt:lpstr>Best Practices in Action: AI + ML Technology Summit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Beswick</dc:creator>
  <cp:lastModifiedBy>Anthony Robbins</cp:lastModifiedBy>
  <cp:revision>17</cp:revision>
  <cp:lastPrinted>2020-02-28T21:16:38Z</cp:lastPrinted>
  <dcterms:created xsi:type="dcterms:W3CDTF">2020-02-28T16:21:46Z</dcterms:created>
  <dcterms:modified xsi:type="dcterms:W3CDTF">2020-02-29T17:30:40Z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558183-044c-4105-8d9c-cea02a2a3d86_Enabled">
    <vt:lpwstr>True</vt:lpwstr>
  </property>
  <property fmtid="{D5CDD505-2E9C-101B-9397-08002B2CF9AE}" pid="3" name="MSIP_Label_6b558183-044c-4105-8d9c-cea02a2a3d86_SiteId">
    <vt:lpwstr>43083d15-7273-40c1-b7db-39efd9ccc17a</vt:lpwstr>
  </property>
  <property fmtid="{D5CDD505-2E9C-101B-9397-08002B2CF9AE}" pid="4" name="MSIP_Label_6b558183-044c-4105-8d9c-cea02a2a3d86_Owner">
    <vt:lpwstr>arobbins@nvidia.com</vt:lpwstr>
  </property>
  <property fmtid="{D5CDD505-2E9C-101B-9397-08002B2CF9AE}" pid="5" name="MSIP_Label_6b558183-044c-4105-8d9c-cea02a2a3d86_SetDate">
    <vt:lpwstr>2020-02-29T17:30:40.2232923Z</vt:lpwstr>
  </property>
  <property fmtid="{D5CDD505-2E9C-101B-9397-08002B2CF9AE}" pid="6" name="MSIP_Label_6b558183-044c-4105-8d9c-cea02a2a3d86_Name">
    <vt:lpwstr>Unrestricted</vt:lpwstr>
  </property>
  <property fmtid="{D5CDD505-2E9C-101B-9397-08002B2CF9AE}" pid="7" name="MSIP_Label_6b558183-044c-4105-8d9c-cea02a2a3d86_Application">
    <vt:lpwstr>Microsoft Azure Information Protection</vt:lpwstr>
  </property>
  <property fmtid="{D5CDD505-2E9C-101B-9397-08002B2CF9AE}" pid="8" name="MSIP_Label_6b558183-044c-4105-8d9c-cea02a2a3d86_ActionId">
    <vt:lpwstr>1fea3324-140b-4fd0-90cf-6a04204229fe</vt:lpwstr>
  </property>
  <property fmtid="{D5CDD505-2E9C-101B-9397-08002B2CF9AE}" pid="9" name="MSIP_Label_6b558183-044c-4105-8d9c-cea02a2a3d86_Extended_MSFT_Method">
    <vt:lpwstr>Automatic</vt:lpwstr>
  </property>
  <property fmtid="{D5CDD505-2E9C-101B-9397-08002B2CF9AE}" pid="10" name="Sensitivity">
    <vt:lpwstr>Unrestricted</vt:lpwstr>
  </property>
</Properties>
</file>