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4" r:id="rId2"/>
  </p:sldMasterIdLst>
  <p:notesMasterIdLst>
    <p:notesMasterId r:id="rId19"/>
  </p:notesMasterIdLst>
  <p:handoutMasterIdLst>
    <p:handoutMasterId r:id="rId20"/>
  </p:handoutMasterIdLst>
  <p:sldIdLst>
    <p:sldId id="308" r:id="rId3"/>
    <p:sldId id="311" r:id="rId4"/>
    <p:sldId id="337" r:id="rId5"/>
    <p:sldId id="335" r:id="rId6"/>
    <p:sldId id="349" r:id="rId7"/>
    <p:sldId id="356" r:id="rId8"/>
    <p:sldId id="339" r:id="rId9"/>
    <p:sldId id="340" r:id="rId10"/>
    <p:sldId id="344" r:id="rId11"/>
    <p:sldId id="354" r:id="rId12"/>
    <p:sldId id="341" r:id="rId13"/>
    <p:sldId id="350" r:id="rId14"/>
    <p:sldId id="343" r:id="rId15"/>
    <p:sldId id="347" r:id="rId16"/>
    <p:sldId id="353" r:id="rId17"/>
    <p:sldId id="319" r:id="rId18"/>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99"/>
    <a:srgbClr val="3366CC"/>
    <a:srgbClr val="000066"/>
    <a:srgbClr val="8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0801" autoAdjust="0"/>
    <p:restoredTop sz="80870" autoAdjust="0"/>
  </p:normalViewPr>
  <p:slideViewPr>
    <p:cSldViewPr>
      <p:cViewPr>
        <p:scale>
          <a:sx n="97" d="100"/>
          <a:sy n="97" d="100"/>
        </p:scale>
        <p:origin x="-1950" y="2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70" d="100"/>
          <a:sy n="70" d="100"/>
        </p:scale>
        <p:origin x="-4170" y="-714"/>
      </p:cViewPr>
      <p:guideLst>
        <p:guide orient="horz" pos="2932"/>
        <p:guide pos="221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43649" cy="4663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569" tIns="45784" rIns="91569" bIns="45784" numCol="1" anchor="t" anchorCtr="0" compatLnSpc="1">
            <a:prstTxWarp prst="textNoShape">
              <a:avLst/>
            </a:prstTxWarp>
          </a:bodyPr>
          <a:lstStyle>
            <a:lvl1pPr defTabSz="914946">
              <a:defRPr sz="1200"/>
            </a:lvl1pPr>
          </a:lstStyle>
          <a:p>
            <a:endParaRPr lang="en-US" dirty="0"/>
          </a:p>
        </p:txBody>
      </p:sp>
      <p:sp>
        <p:nvSpPr>
          <p:cNvPr id="54275" name="Rectangle 3"/>
          <p:cNvSpPr>
            <a:spLocks noGrp="1" noChangeArrowheads="1"/>
          </p:cNvSpPr>
          <p:nvPr>
            <p:ph type="dt" sz="quarter" idx="1"/>
          </p:nvPr>
        </p:nvSpPr>
        <p:spPr bwMode="auto">
          <a:xfrm>
            <a:off x="3977928" y="0"/>
            <a:ext cx="3043649" cy="4663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569" tIns="45784" rIns="91569" bIns="45784" numCol="1" anchor="t" anchorCtr="0" compatLnSpc="1">
            <a:prstTxWarp prst="textNoShape">
              <a:avLst/>
            </a:prstTxWarp>
          </a:bodyPr>
          <a:lstStyle>
            <a:lvl1pPr algn="r" defTabSz="914946">
              <a:defRPr sz="1200"/>
            </a:lvl1pPr>
          </a:lstStyle>
          <a:p>
            <a:endParaRPr lang="en-US" dirty="0"/>
          </a:p>
        </p:txBody>
      </p:sp>
      <p:sp>
        <p:nvSpPr>
          <p:cNvPr id="54276" name="Rectangle 4"/>
          <p:cNvSpPr>
            <a:spLocks noGrp="1" noChangeArrowheads="1"/>
          </p:cNvSpPr>
          <p:nvPr>
            <p:ph type="ftr" sz="quarter" idx="2"/>
          </p:nvPr>
        </p:nvSpPr>
        <p:spPr bwMode="auto">
          <a:xfrm>
            <a:off x="0" y="8841183"/>
            <a:ext cx="3043649" cy="4663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569" tIns="45784" rIns="91569" bIns="45784" numCol="1" anchor="b" anchorCtr="0" compatLnSpc="1">
            <a:prstTxWarp prst="textNoShape">
              <a:avLst/>
            </a:prstTxWarp>
          </a:bodyPr>
          <a:lstStyle>
            <a:lvl1pPr defTabSz="914946">
              <a:defRPr sz="1200"/>
            </a:lvl1pPr>
          </a:lstStyle>
          <a:p>
            <a:endParaRPr lang="en-US" dirty="0"/>
          </a:p>
        </p:txBody>
      </p:sp>
      <p:sp>
        <p:nvSpPr>
          <p:cNvPr id="54277" name="Rectangle 5"/>
          <p:cNvSpPr>
            <a:spLocks noGrp="1" noChangeArrowheads="1"/>
          </p:cNvSpPr>
          <p:nvPr>
            <p:ph type="sldNum" sz="quarter" idx="3"/>
          </p:nvPr>
        </p:nvSpPr>
        <p:spPr bwMode="auto">
          <a:xfrm>
            <a:off x="3977928" y="8841183"/>
            <a:ext cx="3043649" cy="4663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569" tIns="45784" rIns="91569" bIns="45784" numCol="1" anchor="b" anchorCtr="0" compatLnSpc="1">
            <a:prstTxWarp prst="textNoShape">
              <a:avLst/>
            </a:prstTxWarp>
          </a:bodyPr>
          <a:lstStyle>
            <a:lvl1pPr algn="r" defTabSz="914946">
              <a:defRPr sz="1200"/>
            </a:lvl1pPr>
          </a:lstStyle>
          <a:p>
            <a:fld id="{4AFE71C9-3A6F-46AC-8131-E6AAC2C02DA7}" type="slidenum">
              <a:rPr lang="en-US"/>
              <a:pPr/>
              <a:t>‹#›</a:t>
            </a:fld>
            <a:endParaRPr lang="en-US" dirty="0"/>
          </a:p>
        </p:txBody>
      </p:sp>
    </p:spTree>
    <p:extLst>
      <p:ext uri="{BB962C8B-B14F-4D97-AF65-F5344CB8AC3E}">
        <p14:creationId xmlns:p14="http://schemas.microsoft.com/office/powerpoint/2010/main" xmlns="" val="77296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43649" cy="4663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09" tIns="46655" rIns="93309" bIns="46655" numCol="1" anchor="t" anchorCtr="0" compatLnSpc="1">
            <a:prstTxWarp prst="textNoShape">
              <a:avLst/>
            </a:prstTxWarp>
          </a:bodyPr>
          <a:lstStyle>
            <a:lvl1pPr defTabSz="933337">
              <a:defRPr sz="1200"/>
            </a:lvl1pPr>
          </a:lstStyle>
          <a:p>
            <a:endParaRPr lang="en-US" dirty="0"/>
          </a:p>
        </p:txBody>
      </p:sp>
      <p:sp>
        <p:nvSpPr>
          <p:cNvPr id="14339" name="Rectangle 3"/>
          <p:cNvSpPr>
            <a:spLocks noGrp="1" noChangeArrowheads="1"/>
          </p:cNvSpPr>
          <p:nvPr>
            <p:ph type="dt" idx="1"/>
          </p:nvPr>
        </p:nvSpPr>
        <p:spPr bwMode="auto">
          <a:xfrm>
            <a:off x="3977928" y="0"/>
            <a:ext cx="3043649" cy="4663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09" tIns="46655" rIns="93309" bIns="46655" numCol="1" anchor="t" anchorCtr="0" compatLnSpc="1">
            <a:prstTxWarp prst="textNoShape">
              <a:avLst/>
            </a:prstTxWarp>
          </a:bodyPr>
          <a:lstStyle>
            <a:lvl1pPr algn="r" defTabSz="933337">
              <a:defRPr sz="1200"/>
            </a:lvl1pPr>
          </a:lstStyle>
          <a:p>
            <a:endParaRPr lang="en-US" dirty="0"/>
          </a:p>
        </p:txBody>
      </p:sp>
      <p:sp>
        <p:nvSpPr>
          <p:cNvPr id="14340" name="Rectangle 4"/>
          <p:cNvSpPr>
            <a:spLocks noGrp="1" noRot="1" noChangeAspect="1" noChangeArrowheads="1" noTextEdit="1"/>
          </p:cNvSpPr>
          <p:nvPr>
            <p:ph type="sldImg" idx="2"/>
          </p:nvPr>
        </p:nvSpPr>
        <p:spPr bwMode="auto">
          <a:xfrm>
            <a:off x="1184275" y="696913"/>
            <a:ext cx="4654550" cy="3490912"/>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4341" name="Rectangle 5"/>
          <p:cNvSpPr>
            <a:spLocks noGrp="1" noChangeArrowheads="1"/>
          </p:cNvSpPr>
          <p:nvPr>
            <p:ph type="body" sz="quarter" idx="3"/>
          </p:nvPr>
        </p:nvSpPr>
        <p:spPr bwMode="auto">
          <a:xfrm>
            <a:off x="702616" y="4422131"/>
            <a:ext cx="5617870" cy="41897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09" tIns="46655" rIns="93309" bIns="4665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42" name="Rectangle 6"/>
          <p:cNvSpPr>
            <a:spLocks noGrp="1" noChangeArrowheads="1"/>
          </p:cNvSpPr>
          <p:nvPr>
            <p:ph type="ftr" sz="quarter" idx="4"/>
          </p:nvPr>
        </p:nvSpPr>
        <p:spPr bwMode="auto">
          <a:xfrm>
            <a:off x="0" y="8841183"/>
            <a:ext cx="3043649" cy="4663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09" tIns="46655" rIns="93309" bIns="46655" numCol="1" anchor="b" anchorCtr="0" compatLnSpc="1">
            <a:prstTxWarp prst="textNoShape">
              <a:avLst/>
            </a:prstTxWarp>
          </a:bodyPr>
          <a:lstStyle>
            <a:lvl1pPr defTabSz="933337">
              <a:defRPr sz="1200"/>
            </a:lvl1pPr>
          </a:lstStyle>
          <a:p>
            <a:endParaRPr lang="en-US" dirty="0"/>
          </a:p>
        </p:txBody>
      </p:sp>
      <p:sp>
        <p:nvSpPr>
          <p:cNvPr id="14343" name="Rectangle 7"/>
          <p:cNvSpPr>
            <a:spLocks noGrp="1" noChangeArrowheads="1"/>
          </p:cNvSpPr>
          <p:nvPr>
            <p:ph type="sldNum" sz="quarter" idx="5"/>
          </p:nvPr>
        </p:nvSpPr>
        <p:spPr bwMode="auto">
          <a:xfrm>
            <a:off x="3977928" y="8841183"/>
            <a:ext cx="3043649" cy="4663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309" tIns="46655" rIns="93309" bIns="46655" numCol="1" anchor="b" anchorCtr="0" compatLnSpc="1">
            <a:prstTxWarp prst="textNoShape">
              <a:avLst/>
            </a:prstTxWarp>
          </a:bodyPr>
          <a:lstStyle>
            <a:lvl1pPr algn="r" defTabSz="933337">
              <a:defRPr sz="1200"/>
            </a:lvl1pPr>
          </a:lstStyle>
          <a:p>
            <a:fld id="{28AF7381-9053-4E77-9CB8-4208AF73924F}" type="slidenum">
              <a:rPr lang="en-US"/>
              <a:pPr/>
              <a:t>‹#›</a:t>
            </a:fld>
            <a:endParaRPr lang="en-US" dirty="0"/>
          </a:p>
        </p:txBody>
      </p:sp>
    </p:spTree>
    <p:extLst>
      <p:ext uri="{BB962C8B-B14F-4D97-AF65-F5344CB8AC3E}">
        <p14:creationId xmlns:p14="http://schemas.microsoft.com/office/powerpoint/2010/main" xmlns="" val="8727853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afcea.org/secure/cesubmission.cfm"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4422E2-00CA-4A2B-B178-80EE71057713}" type="slidenum">
              <a:rPr lang="en-US">
                <a:solidFill>
                  <a:prstClr val="black"/>
                </a:solidFill>
              </a:rPr>
              <a:pPr/>
              <a:t>1</a:t>
            </a:fld>
            <a:endParaRPr lang="en-US" dirty="0">
              <a:solidFill>
                <a:prstClr val="black"/>
              </a:solidFill>
            </a:endParaRPr>
          </a:p>
        </p:txBody>
      </p:sp>
      <p:sp>
        <p:nvSpPr>
          <p:cNvPr id="146434" name="Rectangle 2"/>
          <p:cNvSpPr>
            <a:spLocks noGrp="1" noRot="1" noChangeAspect="1" noChangeArrowheads="1" noTextEdit="1"/>
          </p:cNvSpPr>
          <p:nvPr>
            <p:ph type="sldImg"/>
          </p:nvPr>
        </p:nvSpPr>
        <p:spPr>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t-IT" b="0" dirty="0"/>
              <a:t>RVPs Jane Brightwell and Col Patricia J Harrington, USAF (Ret</a:t>
            </a:r>
            <a:r>
              <a:rPr lang="it-IT" b="0" dirty="0" smtClean="0"/>
              <a:t>.),</a:t>
            </a:r>
            <a:r>
              <a:rPr lang="it-IT" b="0" baseline="0" dirty="0" smtClean="0"/>
              <a:t> both with Walker First,</a:t>
            </a:r>
            <a:r>
              <a:rPr lang="it-IT" b="0" dirty="0" smtClean="0"/>
              <a:t> </a:t>
            </a:r>
            <a:r>
              <a:rPr lang="it-IT" b="0" dirty="0"/>
              <a:t>have worked</a:t>
            </a:r>
            <a:r>
              <a:rPr lang="it-IT" b="0" baseline="0" dirty="0"/>
              <a:t> out a great approach for companies to offer short </a:t>
            </a:r>
            <a:r>
              <a:rPr lang="it-IT" b="0" baseline="0" dirty="0" smtClean="0"/>
              <a:t>classes for chapters.  We are working toward a standard approach for chapters to coordinate with Walker First for classes which already have continuing education approval.</a:t>
            </a:r>
            <a:endParaRPr lang="it-IT" b="0" baseline="0" dirty="0"/>
          </a:p>
          <a:p>
            <a:endParaRPr lang="it-IT" b="0" baseline="0" dirty="0"/>
          </a:p>
          <a:p>
            <a:r>
              <a:rPr lang="it-IT" b="0" baseline="0" dirty="0"/>
              <a:t>The Augusta-Ft Gordon Chapter and the Hawaii Chapter offer classes in conjunction with AFCEA International events.</a:t>
            </a:r>
            <a:endParaRPr lang="en-US" b="0" dirty="0"/>
          </a:p>
        </p:txBody>
      </p:sp>
      <p:sp>
        <p:nvSpPr>
          <p:cNvPr id="4" name="Slide Number Placeholder 3"/>
          <p:cNvSpPr>
            <a:spLocks noGrp="1"/>
          </p:cNvSpPr>
          <p:nvPr>
            <p:ph type="sldNum" sz="quarter" idx="10"/>
          </p:nvPr>
        </p:nvSpPr>
        <p:spPr/>
        <p:txBody>
          <a:bodyPr/>
          <a:lstStyle/>
          <a:p>
            <a:fld id="{28AF7381-9053-4E77-9CB8-4208AF73924F}"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11</a:t>
            </a:fld>
            <a:endParaRPr lang="en-US" dirty="0"/>
          </a:p>
        </p:txBody>
      </p:sp>
      <p:sp>
        <p:nvSpPr>
          <p:cNvPr id="5" name="Notes Placeholder 4"/>
          <p:cNvSpPr>
            <a:spLocks noGrp="1"/>
          </p:cNvSpPr>
          <p:nvPr>
            <p:ph type="body" sz="quarter" idx="11"/>
          </p:nvPr>
        </p:nvSpPr>
        <p:spPr/>
        <p:txBody>
          <a:bodyPr/>
          <a:lstStyle/>
          <a:p>
            <a:endParaRPr lang="en-US" dirty="0"/>
          </a:p>
          <a:p>
            <a:r>
              <a:rPr lang="en-US" dirty="0"/>
              <a:t>AFCEA International is responsible for oversight</a:t>
            </a:r>
            <a:r>
              <a:rPr lang="en-US" baseline="0" dirty="0"/>
              <a:t> and growth of the program.</a:t>
            </a:r>
          </a:p>
          <a:p>
            <a:endParaRPr lang="en-US" baseline="0" dirty="0"/>
          </a:p>
        </p:txBody>
      </p:sp>
    </p:spTree>
    <p:extLst>
      <p:ext uri="{BB962C8B-B14F-4D97-AF65-F5344CB8AC3E}">
        <p14:creationId xmlns:p14="http://schemas.microsoft.com/office/powerpoint/2010/main" xmlns="" val="4166352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12</a:t>
            </a:fld>
            <a:endParaRPr lang="en-US" dirty="0"/>
          </a:p>
        </p:txBody>
      </p:sp>
      <p:sp>
        <p:nvSpPr>
          <p:cNvPr id="5" name="Notes Placeholder 4"/>
          <p:cNvSpPr>
            <a:spLocks noGrp="1"/>
          </p:cNvSpPr>
          <p:nvPr>
            <p:ph type="body" sz="quarter" idx="11"/>
          </p:nvPr>
        </p:nvSpPr>
        <p:spPr/>
        <p:txBody>
          <a:bodyPr/>
          <a:lstStyle/>
          <a:p>
            <a:r>
              <a:rPr lang="en-US" dirty="0" smtClean="0"/>
              <a:t>While</a:t>
            </a:r>
            <a:r>
              <a:rPr lang="en-US" baseline="0" dirty="0" smtClean="0"/>
              <a:t> we only grant access to chapter officer tools to AFCEA members designated by chapter officials some chapters using support organizations have requested access for AFCEA members in </a:t>
            </a:r>
            <a:r>
              <a:rPr lang="en-US" baseline="0" smtClean="0"/>
              <a:t>those organizations.</a:t>
            </a:r>
            <a:endParaRPr lang="en-US" dirty="0"/>
          </a:p>
        </p:txBody>
      </p:sp>
    </p:spTree>
    <p:extLst>
      <p:ext uri="{BB962C8B-B14F-4D97-AF65-F5344CB8AC3E}">
        <p14:creationId xmlns:p14="http://schemas.microsoft.com/office/powerpoint/2010/main" xmlns="" val="4166352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13</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xmlns="" val="4166352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14</a:t>
            </a:fld>
            <a:endParaRPr lang="en-US" dirty="0"/>
          </a:p>
        </p:txBody>
      </p:sp>
      <p:sp>
        <p:nvSpPr>
          <p:cNvPr id="5" name="Notes Placeholder 4"/>
          <p:cNvSpPr>
            <a:spLocks noGrp="1"/>
          </p:cNvSpPr>
          <p:nvPr>
            <p:ph type="body" sz="quarter" idx="11"/>
          </p:nvPr>
        </p:nvSpPr>
        <p:spPr/>
        <p:txBody>
          <a:bodyPr/>
          <a:lstStyle/>
          <a:p>
            <a:endParaRPr lang="en-US" baseline="0" dirty="0"/>
          </a:p>
        </p:txBody>
      </p:sp>
    </p:spTree>
    <p:extLst>
      <p:ext uri="{BB962C8B-B14F-4D97-AF65-F5344CB8AC3E}">
        <p14:creationId xmlns:p14="http://schemas.microsoft.com/office/powerpoint/2010/main" xmlns="" val="4166352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15</a:t>
            </a:fld>
            <a:endParaRPr lang="en-US" dirty="0"/>
          </a:p>
        </p:txBody>
      </p:sp>
      <p:sp>
        <p:nvSpPr>
          <p:cNvPr id="5" name="Notes Placeholder 4"/>
          <p:cNvSpPr>
            <a:spLocks noGrp="1"/>
          </p:cNvSpPr>
          <p:nvPr>
            <p:ph type="body" sz="quarter" idx="11"/>
          </p:nvPr>
        </p:nvSpPr>
        <p:spPr/>
        <p:txBody>
          <a:bodyPr/>
          <a:lstStyle/>
          <a:p>
            <a:r>
              <a:rPr lang="en-US" b="0" baseline="0" dirty="0">
                <a:solidFill>
                  <a:srgbClr val="FF0000"/>
                </a:solidFill>
              </a:rPr>
              <a:t>AFCEA can provide formal attendance documentation to AFCEA members who attend approved sessions.  </a:t>
            </a:r>
          </a:p>
          <a:p>
            <a:endParaRPr lang="en-US" b="0" baseline="0" dirty="0">
              <a:solidFill>
                <a:srgbClr val="FF0000"/>
              </a:solidFill>
            </a:endParaRPr>
          </a:p>
          <a:p>
            <a:r>
              <a:rPr lang="en-US" b="0" baseline="0" dirty="0">
                <a:solidFill>
                  <a:srgbClr val="FF0000"/>
                </a:solidFill>
              </a:rPr>
              <a:t>Please see key documents on the portal in Chapter Officer Tools.    </a:t>
            </a:r>
            <a:endParaRPr lang="en-US" b="0" dirty="0">
              <a:solidFill>
                <a:srgbClr val="FF0000"/>
              </a:solidFill>
            </a:endParaRPr>
          </a:p>
        </p:txBody>
      </p:sp>
    </p:spTree>
    <p:extLst>
      <p:ext uri="{BB962C8B-B14F-4D97-AF65-F5344CB8AC3E}">
        <p14:creationId xmlns:p14="http://schemas.microsoft.com/office/powerpoint/2010/main" xmlns="" val="41663521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16</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xmlns="" val="4166352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2</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xmlns="" val="4166352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3</a:t>
            </a:fld>
            <a:endParaRPr lang="en-US" dirty="0"/>
          </a:p>
        </p:txBody>
      </p:sp>
      <p:sp>
        <p:nvSpPr>
          <p:cNvPr id="5" name="Notes Placeholder 4"/>
          <p:cNvSpPr>
            <a:spLocks noGrp="1"/>
          </p:cNvSpPr>
          <p:nvPr>
            <p:ph type="body" sz="quarter" idx="11"/>
          </p:nvPr>
        </p:nvSpPr>
        <p:spPr>
          <a:xfrm>
            <a:off x="311150" y="4422131"/>
            <a:ext cx="6324600" cy="4189711"/>
          </a:xfrm>
        </p:spPr>
        <p:txBody>
          <a:bodyPr/>
          <a:lstStyle/>
          <a:p>
            <a:r>
              <a:rPr lang="en-US" dirty="0"/>
              <a:t>AFCEA launched our program to get</a:t>
            </a:r>
            <a:r>
              <a:rPr lang="en-US" baseline="0" dirty="0"/>
              <a:t> continuing education approvals for event and course content at WEST 2012. </a:t>
            </a:r>
            <a:r>
              <a:rPr lang="en-US" dirty="0"/>
              <a:t>In FY 2013 we expanded the program to include chapter events.</a:t>
            </a:r>
          </a:p>
          <a:p>
            <a:endParaRPr lang="en-US" baseline="0" dirty="0"/>
          </a:p>
          <a:p>
            <a:pPr marL="0" marR="0" indent="0" algn="l" defTabSz="914400" rtl="0" eaLnBrk="1" fontAlgn="base" latinLnBrk="0" hangingPunct="1">
              <a:lnSpc>
                <a:spcPct val="100000"/>
              </a:lnSpc>
              <a:spcBef>
                <a:spcPct val="30000"/>
              </a:spcBef>
              <a:spcAft>
                <a:spcPct val="0"/>
              </a:spcAft>
              <a:buClrTx/>
              <a:buSzTx/>
              <a:buFontTx/>
              <a:buNone/>
              <a:tabLst/>
              <a:defRPr/>
            </a:pPr>
            <a:r>
              <a:rPr lang="en-US" b="1" baseline="0" dirty="0"/>
              <a:t>The program is based on but not limited to </a:t>
            </a:r>
            <a:r>
              <a:rPr lang="en-US" baseline="0" dirty="0"/>
              <a:t>providing continuing education support for attendees who need to maintain cybersecurity certifications mandated by Department of Defense.  The DoD guidance applies to government and industry individuals who have certain positions pertaining to DoD networks and data. While organizations overseeing these certifications used to follow a “certified for life” approach and then changed to a requirement to maintain certifications with continuing education.  Certifications will expire for those who don’t maintain them.  </a:t>
            </a:r>
            <a:r>
              <a:rPr lang="en-US" b="1" u="sng" baseline="0" dirty="0"/>
              <a:t>As a result, getting or maintaining a certification is often an approved reason to attend an event with continuing education.</a:t>
            </a:r>
          </a:p>
          <a:p>
            <a:endParaRPr lang="en-US" baseline="0" dirty="0"/>
          </a:p>
          <a:p>
            <a:endParaRPr lang="en-US" dirty="0"/>
          </a:p>
        </p:txBody>
      </p:sp>
    </p:spTree>
    <p:extLst>
      <p:ext uri="{BB962C8B-B14F-4D97-AF65-F5344CB8AC3E}">
        <p14:creationId xmlns:p14="http://schemas.microsoft.com/office/powerpoint/2010/main" xmlns="" val="4166352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4</a:t>
            </a:fld>
            <a:endParaRPr lang="en-US" dirty="0"/>
          </a:p>
        </p:txBody>
      </p:sp>
      <p:sp>
        <p:nvSpPr>
          <p:cNvPr id="5" name="Notes Placeholder 4"/>
          <p:cNvSpPr>
            <a:spLocks noGrp="1"/>
          </p:cNvSpPr>
          <p:nvPr>
            <p:ph type="body" sz="quarter" idx="11"/>
          </p:nvPr>
        </p:nvSpPr>
        <p:spPr/>
        <p:txBody>
          <a:bodyPr/>
          <a:lstStyle/>
          <a:p>
            <a:r>
              <a:rPr lang="en-US" dirty="0"/>
              <a:t>Different organizations</a:t>
            </a:r>
            <a:r>
              <a:rPr lang="en-US" baseline="0" dirty="0"/>
              <a:t> use varying terms to measure the value of continuing education to their certification programs.</a:t>
            </a:r>
          </a:p>
          <a:p>
            <a:endParaRPr lang="en-US" baseline="0" dirty="0"/>
          </a:p>
          <a:p>
            <a:r>
              <a:rPr lang="en-US" baseline="0" dirty="0"/>
              <a:t>We are now using the overall terms, “continuing education” and “certification maintenance.”</a:t>
            </a:r>
          </a:p>
          <a:p>
            <a:endParaRPr lang="en-US" dirty="0"/>
          </a:p>
        </p:txBody>
      </p:sp>
    </p:spTree>
    <p:extLst>
      <p:ext uri="{BB962C8B-B14F-4D97-AF65-F5344CB8AC3E}">
        <p14:creationId xmlns:p14="http://schemas.microsoft.com/office/powerpoint/2010/main" xmlns="" val="4166352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AFCEA has no formal review and approval relationship with any other certifying organizations.  Several organizations have authorized us to say our program</a:t>
            </a:r>
            <a:r>
              <a:rPr lang="en-US" baseline="0" dirty="0"/>
              <a:t> “MAY” support their certification maintenance requirements.   </a:t>
            </a:r>
          </a:p>
          <a:p>
            <a:endParaRPr lang="en-US" baseline="0" dirty="0"/>
          </a:p>
          <a:p>
            <a:r>
              <a:rPr lang="en-US" baseline="0" dirty="0"/>
              <a:t>It is best to refer those inquiring to the certifying authorities’ websites for specific questions and requirements.</a:t>
            </a:r>
            <a:endParaRPr lang="en-US" dirty="0"/>
          </a:p>
        </p:txBody>
      </p:sp>
      <p:sp>
        <p:nvSpPr>
          <p:cNvPr id="4" name="Slide Number Placeholder 3"/>
          <p:cNvSpPr>
            <a:spLocks noGrp="1"/>
          </p:cNvSpPr>
          <p:nvPr>
            <p:ph type="sldNum" sz="quarter" idx="10"/>
          </p:nvPr>
        </p:nvSpPr>
        <p:spPr/>
        <p:txBody>
          <a:bodyPr/>
          <a:lstStyle/>
          <a:p>
            <a:fld id="{28AF7381-9053-4E77-9CB8-4208AF73924F}"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are working with our certifying</a:t>
            </a:r>
            <a:r>
              <a:rPr lang="en-US" baseline="0" dirty="0" smtClean="0"/>
              <a:t> organizations toward ways they might accept attendance records for webinars.</a:t>
            </a:r>
            <a:endParaRPr lang="en-US" dirty="0"/>
          </a:p>
        </p:txBody>
      </p:sp>
      <p:sp>
        <p:nvSpPr>
          <p:cNvPr id="4" name="Slide Number Placeholder 3"/>
          <p:cNvSpPr>
            <a:spLocks noGrp="1"/>
          </p:cNvSpPr>
          <p:nvPr>
            <p:ph type="sldNum" sz="quarter" idx="10"/>
          </p:nvPr>
        </p:nvSpPr>
        <p:spPr/>
        <p:txBody>
          <a:bodyPr/>
          <a:lstStyle/>
          <a:p>
            <a:fld id="{28AF7381-9053-4E77-9CB8-4208AF73924F}"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7</a:t>
            </a:fld>
            <a:endParaRPr lang="en-US" dirty="0"/>
          </a:p>
        </p:txBody>
      </p:sp>
      <p:sp>
        <p:nvSpPr>
          <p:cNvPr id="5" name="Notes Placeholder 4"/>
          <p:cNvSpPr>
            <a:spLocks noGrp="1"/>
          </p:cNvSpPr>
          <p:nvPr>
            <p:ph type="body" sz="quarter" idx="11"/>
          </p:nvPr>
        </p:nvSpPr>
        <p:spPr/>
        <p:txBody>
          <a:bodyPr/>
          <a:lstStyle/>
          <a:p>
            <a:endParaRPr lang="en-US" b="1" dirty="0">
              <a:solidFill>
                <a:srgbClr val="FF0000"/>
              </a:solidFill>
            </a:endParaRPr>
          </a:p>
          <a:p>
            <a:r>
              <a:rPr lang="en-US" b="0" baseline="0" dirty="0">
                <a:solidFill>
                  <a:srgbClr val="FF0000"/>
                </a:solidFill>
              </a:rPr>
              <a:t>Because certification maintenance is a requirement for many government and industry professionals approved sessions help draw those professionals to AFCEA </a:t>
            </a:r>
            <a:r>
              <a:rPr lang="en-US" b="0" baseline="0" dirty="0" smtClean="0">
                <a:solidFill>
                  <a:srgbClr val="FF0000"/>
                </a:solidFill>
              </a:rPr>
              <a:t>events and often helps tip the scale toward approval to attend an event.</a:t>
            </a:r>
            <a:endParaRPr lang="en-US" b="0" baseline="0" dirty="0">
              <a:solidFill>
                <a:srgbClr val="FF0000"/>
              </a:solidFill>
            </a:endParaRPr>
          </a:p>
          <a:p>
            <a:endParaRPr lang="en-US" b="0" baseline="0" dirty="0">
              <a:solidFill>
                <a:srgbClr val="FF0000"/>
              </a:solidFill>
            </a:endParaRPr>
          </a:p>
          <a:p>
            <a:r>
              <a:rPr lang="en-US" b="0" baseline="0" dirty="0">
                <a:solidFill>
                  <a:srgbClr val="FF0000"/>
                </a:solidFill>
              </a:rPr>
              <a:t>Since </a:t>
            </a:r>
            <a:r>
              <a:rPr lang="en-US" b="0" baseline="0" dirty="0" smtClean="0">
                <a:solidFill>
                  <a:srgbClr val="FF0000"/>
                </a:solidFill>
              </a:rPr>
              <a:t>attendance </a:t>
            </a:r>
            <a:r>
              <a:rPr lang="en-US" b="0" baseline="0" dirty="0">
                <a:solidFill>
                  <a:srgbClr val="FF0000"/>
                </a:solidFill>
              </a:rPr>
              <a:t>documentation </a:t>
            </a:r>
            <a:r>
              <a:rPr lang="en-US" b="0" baseline="0" dirty="0" smtClean="0">
                <a:solidFill>
                  <a:srgbClr val="FF0000"/>
                </a:solidFill>
              </a:rPr>
              <a:t>is a </a:t>
            </a:r>
            <a:r>
              <a:rPr lang="en-US" b="0" baseline="0" dirty="0">
                <a:solidFill>
                  <a:srgbClr val="FF0000"/>
                </a:solidFill>
              </a:rPr>
              <a:t>benefit of AFCEA membership for applicable sessions, this helps add value to our individual memberships and can be an incentive to join AFCEA.</a:t>
            </a:r>
          </a:p>
          <a:p>
            <a:endParaRPr lang="en-US" b="0" baseline="0" dirty="0">
              <a:solidFill>
                <a:srgbClr val="FF0000"/>
              </a:solidFill>
            </a:endParaRPr>
          </a:p>
          <a:p>
            <a:r>
              <a:rPr lang="en-US" b="0" baseline="0" dirty="0">
                <a:solidFill>
                  <a:srgbClr val="FF0000"/>
                </a:solidFill>
              </a:rPr>
              <a:t>Approved sessions can help add credibility to an event.</a:t>
            </a:r>
          </a:p>
          <a:p>
            <a:endParaRPr lang="en-US" b="0" baseline="0" dirty="0">
              <a:solidFill>
                <a:srgbClr val="FF0000"/>
              </a:solidFill>
            </a:endParaRPr>
          </a:p>
          <a:p>
            <a:endParaRPr lang="en-US" b="0" baseline="0" dirty="0">
              <a:solidFill>
                <a:srgbClr val="FF0000"/>
              </a:solidFill>
            </a:endParaRPr>
          </a:p>
        </p:txBody>
      </p:sp>
    </p:spTree>
    <p:extLst>
      <p:ext uri="{BB962C8B-B14F-4D97-AF65-F5344CB8AC3E}">
        <p14:creationId xmlns:p14="http://schemas.microsoft.com/office/powerpoint/2010/main" xmlns="" val="4166352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8</a:t>
            </a:fld>
            <a:endParaRPr lang="en-US" dirty="0"/>
          </a:p>
        </p:txBody>
      </p:sp>
      <p:sp>
        <p:nvSpPr>
          <p:cNvPr id="5" name="Notes Placeholder 4"/>
          <p:cNvSpPr>
            <a:spLocks noGrp="1"/>
          </p:cNvSpPr>
          <p:nvPr>
            <p:ph type="body" sz="quarter" idx="11"/>
          </p:nvPr>
        </p:nvSpPr>
        <p:spPr/>
        <p:txBody>
          <a:bodyPr/>
          <a:lstStyle/>
          <a:p>
            <a:r>
              <a:rPr lang="en-US" b="1" dirty="0">
                <a:solidFill>
                  <a:srgbClr val="FF0000"/>
                </a:solidFill>
              </a:rPr>
              <a:t>ONE HOUR of content is the minimum</a:t>
            </a:r>
            <a:r>
              <a:rPr lang="en-US" b="1" baseline="0" dirty="0">
                <a:solidFill>
                  <a:srgbClr val="FF0000"/>
                </a:solidFill>
              </a:rPr>
              <a:t> for approval.</a:t>
            </a:r>
          </a:p>
          <a:p>
            <a:endParaRPr lang="en-US" baseline="0" dirty="0"/>
          </a:p>
          <a:p>
            <a:r>
              <a:rPr lang="en-US" baseline="0" dirty="0"/>
              <a:t>Topics are not limited to cybersecurity</a:t>
            </a:r>
            <a:r>
              <a:rPr lang="en-US" baseline="0" dirty="0" smtClean="0"/>
              <a:t>.  </a:t>
            </a:r>
          </a:p>
          <a:p>
            <a:pPr marL="1143000" marR="0" lvl="2" indent="-228600" algn="l" defTabSz="914400" rtl="0" eaLnBrk="1" fontAlgn="base" latinLnBrk="0" hangingPunct="1">
              <a:lnSpc>
                <a:spcPct val="100000"/>
              </a:lnSpc>
              <a:spcBef>
                <a:spcPct val="0"/>
              </a:spcBef>
              <a:spcAft>
                <a:spcPct val="0"/>
              </a:spcAft>
              <a:buClrTx/>
              <a:buSzTx/>
              <a:buFontTx/>
              <a:buChar char="•"/>
              <a:tabLst/>
              <a:defRPr/>
            </a:pPr>
            <a:r>
              <a:rPr kumimoji="0" lang="en-US" sz="2400" b="0" i="0" u="none" strike="noStrike" kern="0" cap="none" spc="0" normalizeH="0" baseline="0" noProof="0" dirty="0" smtClean="0">
                <a:ln>
                  <a:noFill/>
                </a:ln>
                <a:solidFill>
                  <a:srgbClr val="000099"/>
                </a:solidFill>
                <a:effectLst/>
                <a:uLnTx/>
                <a:uFillTx/>
                <a:latin typeface="Arial"/>
              </a:rPr>
              <a:t>Cybersecurity</a:t>
            </a:r>
          </a:p>
          <a:p>
            <a:pPr marL="1143000" marR="0" lvl="2" indent="-228600" algn="l" defTabSz="914400" rtl="0" eaLnBrk="1" fontAlgn="base" latinLnBrk="0" hangingPunct="1">
              <a:lnSpc>
                <a:spcPct val="100000"/>
              </a:lnSpc>
              <a:spcBef>
                <a:spcPct val="0"/>
              </a:spcBef>
              <a:spcAft>
                <a:spcPct val="0"/>
              </a:spcAft>
              <a:buClrTx/>
              <a:buSzTx/>
              <a:buFontTx/>
              <a:buChar char="•"/>
              <a:tabLst/>
              <a:defRPr/>
            </a:pPr>
            <a:r>
              <a:rPr kumimoji="0" lang="en-US" sz="2400" b="0" i="0" u="none" strike="noStrike" kern="0" cap="none" spc="0" normalizeH="0" baseline="0" noProof="0" dirty="0" smtClean="0">
                <a:ln>
                  <a:noFill/>
                </a:ln>
                <a:solidFill>
                  <a:srgbClr val="000099"/>
                </a:solidFill>
                <a:effectLst/>
                <a:uLnTx/>
                <a:uFillTx/>
                <a:latin typeface="Arial"/>
              </a:rPr>
              <a:t>Telecommunications</a:t>
            </a:r>
          </a:p>
          <a:p>
            <a:pPr marL="1143000" marR="0" lvl="2" indent="-228600" algn="l" defTabSz="914400" rtl="0" eaLnBrk="1" fontAlgn="base" latinLnBrk="0" hangingPunct="1">
              <a:lnSpc>
                <a:spcPct val="100000"/>
              </a:lnSpc>
              <a:spcBef>
                <a:spcPct val="0"/>
              </a:spcBef>
              <a:spcAft>
                <a:spcPct val="0"/>
              </a:spcAft>
              <a:buClrTx/>
              <a:buSzTx/>
              <a:buFontTx/>
              <a:buChar char="•"/>
              <a:tabLst/>
              <a:defRPr/>
            </a:pPr>
            <a:r>
              <a:rPr kumimoji="0" lang="en-US" sz="2400" b="0" i="0" u="none" strike="noStrike" kern="0" cap="none" spc="0" normalizeH="0" baseline="0" noProof="0" dirty="0" smtClean="0">
                <a:ln>
                  <a:noFill/>
                </a:ln>
                <a:solidFill>
                  <a:srgbClr val="000099"/>
                </a:solidFill>
                <a:effectLst/>
                <a:uLnTx/>
                <a:uFillTx/>
                <a:latin typeface="Arial"/>
              </a:rPr>
              <a:t>Data communications and management</a:t>
            </a:r>
          </a:p>
          <a:p>
            <a:pPr marL="1143000" marR="0" lvl="2" indent="-228600" algn="l" defTabSz="914400" rtl="0" eaLnBrk="1" fontAlgn="base" latinLnBrk="0" hangingPunct="1">
              <a:lnSpc>
                <a:spcPct val="100000"/>
              </a:lnSpc>
              <a:spcBef>
                <a:spcPct val="0"/>
              </a:spcBef>
              <a:spcAft>
                <a:spcPct val="0"/>
              </a:spcAft>
              <a:buClrTx/>
              <a:buSzTx/>
              <a:buFontTx/>
              <a:buChar char="•"/>
              <a:tabLst/>
              <a:defRPr/>
            </a:pPr>
            <a:r>
              <a:rPr kumimoji="0" lang="en-US" sz="2400" b="0" i="0" u="none" strike="noStrike" kern="0" cap="none" spc="0" normalizeH="0" baseline="0" noProof="0" dirty="0" smtClean="0">
                <a:ln>
                  <a:noFill/>
                </a:ln>
                <a:solidFill>
                  <a:srgbClr val="000099"/>
                </a:solidFill>
                <a:effectLst/>
                <a:uLnTx/>
                <a:uFillTx/>
                <a:latin typeface="Arial"/>
              </a:rPr>
              <a:t>Information technology</a:t>
            </a:r>
          </a:p>
          <a:p>
            <a:endParaRPr lang="en-US" baseline="0" dirty="0"/>
          </a:p>
          <a:p>
            <a:endParaRPr lang="en-US" baseline="0" dirty="0"/>
          </a:p>
          <a:p>
            <a:r>
              <a:rPr lang="en-US" baseline="0" dirty="0"/>
              <a:t>For the best support for the event, submit continuing education review requests as early as possible.</a:t>
            </a:r>
          </a:p>
          <a:p>
            <a:endParaRPr lang="en-US" baseline="0" dirty="0"/>
          </a:p>
          <a:p>
            <a:r>
              <a:rPr lang="en-US" baseline="0" dirty="0"/>
              <a:t>Chapter takes attendance at close of each session and sends typed spreadsheet to AFCEA staff who send formal emails documenting attendance.</a:t>
            </a:r>
          </a:p>
          <a:p>
            <a:r>
              <a:rPr lang="en-US" baseline="0" dirty="0"/>
              <a:t>	</a:t>
            </a:r>
          </a:p>
          <a:p>
            <a:r>
              <a:rPr lang="en-US" baseline="0" dirty="0"/>
              <a:t>Attendees are responsible for submitting to the certifying organization and some costs may apply.</a:t>
            </a:r>
          </a:p>
          <a:p>
            <a:endParaRPr lang="en-US" dirty="0"/>
          </a:p>
        </p:txBody>
      </p:sp>
    </p:spTree>
    <p:extLst>
      <p:ext uri="{BB962C8B-B14F-4D97-AF65-F5344CB8AC3E}">
        <p14:creationId xmlns:p14="http://schemas.microsoft.com/office/powerpoint/2010/main" xmlns="" val="4166352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DED240F0-FD66-4C18-89BF-98F946D5E8DC}" type="slidenum">
              <a:rPr lang="en-US" smtClean="0"/>
              <a:pPr>
                <a:defRPr/>
              </a:pPr>
              <a:t>9</a:t>
            </a:fld>
            <a:endParaRPr lang="en-US" dirty="0"/>
          </a:p>
        </p:txBody>
      </p:sp>
      <p:sp>
        <p:nvSpPr>
          <p:cNvPr id="5" name="Notes Placeholder 4"/>
          <p:cNvSpPr>
            <a:spLocks noGrp="1"/>
          </p:cNvSpPr>
          <p:nvPr>
            <p:ph type="body" sz="quarter" idx="11"/>
          </p:nvPr>
        </p:nvSpPr>
        <p:spPr/>
        <p:txBody>
          <a:bodyPr/>
          <a:lstStyle/>
          <a:p>
            <a:r>
              <a:rPr lang="en-US" b="1" dirty="0" smtClean="0"/>
              <a:t>Use</a:t>
            </a:r>
            <a:r>
              <a:rPr lang="en-US" b="1" baseline="0" dirty="0" smtClean="0"/>
              <a:t> online form   </a:t>
            </a:r>
            <a:r>
              <a:rPr lang="en-US" sz="1200" u="sng" kern="1200" dirty="0" smtClean="0">
                <a:solidFill>
                  <a:schemeClr val="tx1"/>
                </a:solidFill>
                <a:latin typeface="Arial" charset="0"/>
                <a:ea typeface="+mn-ea"/>
                <a:cs typeface="+mn-cs"/>
                <a:hlinkClick r:id="rId3"/>
              </a:rPr>
              <a:t>https://www.afcea.org/secure/cesubmission.cfm</a:t>
            </a:r>
            <a:endParaRPr lang="en-US" b="1" dirty="0"/>
          </a:p>
          <a:p>
            <a:endParaRPr lang="en-US" dirty="0"/>
          </a:p>
          <a:p>
            <a:r>
              <a:rPr lang="en-US" sz="1200" kern="1200" dirty="0" smtClean="0">
                <a:solidFill>
                  <a:schemeClr val="tx1"/>
                </a:solidFill>
                <a:latin typeface="Arial" charset="0"/>
                <a:ea typeface="+mn-ea"/>
                <a:cs typeface="+mn-cs"/>
              </a:rPr>
              <a:t>Panel Name: </a:t>
            </a:r>
          </a:p>
          <a:p>
            <a:r>
              <a:rPr lang="en-US" sz="1200" kern="1200" dirty="0" smtClean="0">
                <a:solidFill>
                  <a:schemeClr val="tx1"/>
                </a:solidFill>
                <a:latin typeface="Arial" charset="0"/>
                <a:ea typeface="+mn-ea"/>
                <a:cs typeface="+mn-cs"/>
              </a:rPr>
              <a:t>  </a:t>
            </a:r>
          </a:p>
          <a:p>
            <a:r>
              <a:rPr lang="en-US" sz="1200" kern="1200" dirty="0" smtClean="0">
                <a:solidFill>
                  <a:schemeClr val="tx1"/>
                </a:solidFill>
                <a:latin typeface="Arial" charset="0"/>
                <a:ea typeface="+mn-ea"/>
                <a:cs typeface="+mn-cs"/>
              </a:rPr>
              <a:t>Brief Description (3-4 sentences, list sub-topics if it might be helpful).</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First sentence should explain why the topic is important in terms of a threat, challenge, solution, or opportunity and the following sentences can amplify.  Final sentence should summarize what attendees can expect to hear and/or discuss. </a:t>
            </a:r>
          </a:p>
          <a:p>
            <a:endParaRPr lang="en-US" sz="120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Spell out acronyms on first use. </a:t>
            </a:r>
          </a:p>
          <a:p>
            <a:r>
              <a:rPr lang="en-US" sz="1200" kern="1200" dirty="0" smtClean="0">
                <a:solidFill>
                  <a:schemeClr val="tx1"/>
                </a:solidFill>
                <a:latin typeface="Arial" charset="0"/>
                <a:ea typeface="+mn-ea"/>
                <a:cs typeface="+mn-cs"/>
              </a:rPr>
              <a:t>    </a:t>
            </a:r>
          </a:p>
          <a:p>
            <a:r>
              <a:rPr lang="en-US" sz="1200" kern="1200" dirty="0" smtClean="0">
                <a:solidFill>
                  <a:schemeClr val="tx1"/>
                </a:solidFill>
                <a:latin typeface="Arial" charset="0"/>
                <a:ea typeface="+mn-ea"/>
                <a:cs typeface="+mn-cs"/>
              </a:rPr>
              <a:t>Moderator/speaker name, title, and 2-3 sentence bio.</a:t>
            </a:r>
          </a:p>
          <a:p>
            <a:r>
              <a:rPr lang="en-US" sz="1200" kern="1200" dirty="0" smtClean="0">
                <a:solidFill>
                  <a:schemeClr val="tx1"/>
                </a:solidFill>
                <a:latin typeface="Arial" charset="0"/>
                <a:ea typeface="+mn-ea"/>
                <a:cs typeface="+mn-cs"/>
              </a:rPr>
              <a:t>  </a:t>
            </a:r>
          </a:p>
          <a:p>
            <a:r>
              <a:rPr lang="en-US" sz="1200" kern="1200" dirty="0" smtClean="0">
                <a:solidFill>
                  <a:schemeClr val="tx1"/>
                </a:solidFill>
                <a:latin typeface="Arial" charset="0"/>
                <a:ea typeface="+mn-ea"/>
                <a:cs typeface="+mn-cs"/>
              </a:rPr>
              <a:t>Panelists (with job title and organization).</a:t>
            </a:r>
          </a:p>
          <a:p>
            <a:endParaRPr lang="en-US" baseline="0" dirty="0" smtClean="0"/>
          </a:p>
          <a:p>
            <a:endParaRPr lang="en-US" dirty="0"/>
          </a:p>
        </p:txBody>
      </p:sp>
    </p:spTree>
    <p:extLst>
      <p:ext uri="{BB962C8B-B14F-4D97-AF65-F5344CB8AC3E}">
        <p14:creationId xmlns:p14="http://schemas.microsoft.com/office/powerpoint/2010/main" xmlns="" val="4166352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 Box 3"/>
          <p:cNvSpPr txBox="1">
            <a:spLocks noChangeArrowheads="1"/>
          </p:cNvSpPr>
          <p:nvPr userDrawn="1"/>
        </p:nvSpPr>
        <p:spPr bwMode="auto">
          <a:xfrm>
            <a:off x="0" y="152400"/>
            <a:ext cx="91440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US" sz="4000" b="1" dirty="0">
                <a:solidFill>
                  <a:schemeClr val="bg1"/>
                </a:solidFill>
                <a:latin typeface="Calibri" pitchFamily="34" charset="0"/>
                <a:cs typeface="Calibri" pitchFamily="34" charset="0"/>
              </a:rPr>
              <a:t>Text</a:t>
            </a:r>
          </a:p>
        </p:txBody>
      </p:sp>
      <p:sp>
        <p:nvSpPr>
          <p:cNvPr id="6" name="Text Box 4"/>
          <p:cNvSpPr txBox="1">
            <a:spLocks noChangeArrowheads="1"/>
          </p:cNvSpPr>
          <p:nvPr userDrawn="1"/>
        </p:nvSpPr>
        <p:spPr bwMode="auto">
          <a:xfrm>
            <a:off x="228600" y="1143000"/>
            <a:ext cx="8915400" cy="3108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marL="457200" indent="-457200">
              <a:spcBef>
                <a:spcPct val="50000"/>
              </a:spcBef>
              <a:buFont typeface="Arial" panose="020B0604020202020204" pitchFamily="34" charset="0"/>
              <a:buChar char="•"/>
            </a:pPr>
            <a:r>
              <a:rPr lang="en-US" sz="3200" b="1" dirty="0">
                <a:solidFill>
                  <a:srgbClr val="000066"/>
                </a:solidFill>
                <a:latin typeface="Arial" panose="020B0604020202020204" pitchFamily="34" charset="0"/>
                <a:cs typeface="Arial" panose="020B0604020202020204" pitchFamily="34" charset="0"/>
              </a:rPr>
              <a:t>Text</a:t>
            </a:r>
          </a:p>
          <a:p>
            <a:pPr marL="457200" indent="-457200">
              <a:spcBef>
                <a:spcPct val="50000"/>
              </a:spcBef>
              <a:buFont typeface="Arial" panose="020B0604020202020204" pitchFamily="34" charset="0"/>
              <a:buChar char="•"/>
            </a:pPr>
            <a:r>
              <a:rPr lang="en-US" sz="3200" b="1" dirty="0">
                <a:solidFill>
                  <a:srgbClr val="000066"/>
                </a:solidFill>
                <a:latin typeface="Arial" panose="020B0604020202020204" pitchFamily="34" charset="0"/>
                <a:cs typeface="Arial" panose="020B0604020202020204" pitchFamily="34" charset="0"/>
              </a:rPr>
              <a:t>Text</a:t>
            </a:r>
          </a:p>
          <a:p>
            <a:pPr marL="457200" indent="-457200">
              <a:spcBef>
                <a:spcPct val="50000"/>
              </a:spcBef>
              <a:buFont typeface="Arial" panose="020B0604020202020204" pitchFamily="34" charset="0"/>
              <a:buChar char="•"/>
            </a:pPr>
            <a:r>
              <a:rPr lang="en-US" sz="3200" b="1" dirty="0">
                <a:solidFill>
                  <a:srgbClr val="000066"/>
                </a:solidFill>
                <a:latin typeface="Arial" panose="020B0604020202020204" pitchFamily="34" charset="0"/>
                <a:cs typeface="Arial" panose="020B0604020202020204" pitchFamily="34" charset="0"/>
              </a:rPr>
              <a:t>Text</a:t>
            </a:r>
          </a:p>
          <a:p>
            <a:pPr lvl="2">
              <a:spcBef>
                <a:spcPts val="600"/>
              </a:spcBef>
              <a:buFontTx/>
              <a:buChar char="•"/>
            </a:pPr>
            <a:r>
              <a:rPr lang="en-US" sz="2900" b="1" dirty="0">
                <a:solidFill>
                  <a:srgbClr val="000066"/>
                </a:solidFill>
                <a:latin typeface="Arial" panose="020B0604020202020204" pitchFamily="34" charset="0"/>
                <a:cs typeface="Arial" panose="020B0604020202020204" pitchFamily="34" charset="0"/>
              </a:rPr>
              <a:t> Text</a:t>
            </a:r>
          </a:p>
          <a:p>
            <a:pPr lvl="2">
              <a:spcBef>
                <a:spcPts val="600"/>
              </a:spcBef>
              <a:buFontTx/>
              <a:buChar char="•"/>
            </a:pPr>
            <a:r>
              <a:rPr lang="en-US" sz="2900" b="1" dirty="0">
                <a:solidFill>
                  <a:srgbClr val="000066"/>
                </a:solidFill>
                <a:latin typeface="Arial" panose="020B0604020202020204" pitchFamily="34" charset="0"/>
                <a:cs typeface="Arial" panose="020B0604020202020204" pitchFamily="34" charset="0"/>
              </a:rPr>
              <a:t> Text</a:t>
            </a:r>
          </a:p>
        </p:txBody>
      </p:sp>
    </p:spTree>
    <p:extLst>
      <p:ext uri="{BB962C8B-B14F-4D97-AF65-F5344CB8AC3E}">
        <p14:creationId xmlns:p14="http://schemas.microsoft.com/office/powerpoint/2010/main" xmlns="" val="125038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r>
              <a:rPr lang="en-US" dirty="0"/>
              <a:t>July 2010</a:t>
            </a:r>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04DCEC0F-C1FA-43DC-B368-7F36AAD313EF}" type="slidenum">
              <a:rPr lang="en-US"/>
              <a:pPr>
                <a:defRPr/>
              </a:pPr>
              <a:t>‹#›</a:t>
            </a:fld>
            <a:endParaRPr lang="en-US" dirty="0"/>
          </a:p>
        </p:txBody>
      </p:sp>
    </p:spTree>
    <p:extLst>
      <p:ext uri="{BB962C8B-B14F-4D97-AF65-F5344CB8AC3E}">
        <p14:creationId xmlns:p14="http://schemas.microsoft.com/office/powerpoint/2010/main" xmlns="" val="2780968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363131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CC">
                <a:gamma/>
                <a:shade val="72549"/>
                <a:invGamma/>
              </a:srgbClr>
            </a:gs>
            <a:gs pos="50000">
              <a:srgbClr val="3366CC"/>
            </a:gs>
            <a:gs pos="100000">
              <a:srgbClr val="3366CC">
                <a:gamma/>
                <a:shade val="72549"/>
                <a:invGamma/>
              </a:srgbClr>
            </a:gs>
          </a:gsLst>
          <a:lin ang="5400000" scaled="1"/>
        </a:gra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19050" y="-9525"/>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 id="2147483660" r:id="rId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CC">
                <a:gamma/>
                <a:shade val="72549"/>
                <a:invGamma/>
              </a:srgbClr>
            </a:gs>
            <a:gs pos="50000">
              <a:srgbClr val="3366CC"/>
            </a:gs>
            <a:gs pos="100000">
              <a:srgbClr val="3366CC">
                <a:gamma/>
                <a:shade val="72549"/>
                <a:invGamma/>
              </a:srgbClr>
            </a:gs>
          </a:gsLst>
          <a:lin ang="5400000" scaled="1"/>
        </a:gra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2424490306"/>
      </p:ext>
    </p:extLst>
  </p:cSld>
  <p:clrMap bg1="lt1" tx1="dk1" bg2="lt2" tx2="dk2" accent1="accent1" accent2="accent2" accent3="accent3" accent4="accent4" accent5="accent5" accent6="accent6" hlink="hlink" folHlink="folHlink"/>
  <p:sldLayoutIdLst>
    <p:sldLayoutId id="2147483655" r:id="rId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smccoy@afcea.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www.afcea.org/site/?q=education/continuing-education-credits" TargetMode="External"/><Relationship Id="rId4" Type="http://schemas.openxmlformats.org/officeDocument/2006/relationships/hyperlink" Target="mailto:semert@afcea.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fcea.org/secure/cesubmission.cf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222337"/>
            <a:ext cx="7315200" cy="461665"/>
          </a:xfrm>
          <a:prstGeom prst="rect">
            <a:avLst/>
          </a:prstGeom>
          <a:noFill/>
        </p:spPr>
        <p:txBody>
          <a:bodyPr wrap="square" rtlCol="0">
            <a:spAutoFit/>
          </a:bodyPr>
          <a:lstStyle/>
          <a:p>
            <a:r>
              <a:rPr lang="en-US" sz="2400" b="1" dirty="0">
                <a:solidFill>
                  <a:srgbClr val="FFFFFF"/>
                </a:solidFill>
              </a:rPr>
              <a:t>Chapter Training Webinar:</a:t>
            </a:r>
          </a:p>
        </p:txBody>
      </p:sp>
      <p:sp>
        <p:nvSpPr>
          <p:cNvPr id="5" name="Rectangle 2"/>
          <p:cNvSpPr txBox="1">
            <a:spLocks noChangeArrowheads="1"/>
          </p:cNvSpPr>
          <p:nvPr/>
        </p:nvSpPr>
        <p:spPr bwMode="auto">
          <a:xfrm>
            <a:off x="476250" y="5867400"/>
            <a:ext cx="8096250" cy="8477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ヒラギノ角ゴ Pro W3" pitchFamily="48" charset="-128"/>
              </a:defRPr>
            </a:lvl2pPr>
            <a:lvl3pPr algn="ctr" rtl="0" eaLnBrk="1" fontAlgn="base" hangingPunct="1">
              <a:spcBef>
                <a:spcPct val="0"/>
              </a:spcBef>
              <a:spcAft>
                <a:spcPct val="0"/>
              </a:spcAft>
              <a:defRPr sz="4400">
                <a:solidFill>
                  <a:schemeClr val="tx2"/>
                </a:solidFill>
                <a:latin typeface="Arial" charset="0"/>
                <a:ea typeface="ヒラギノ角ゴ Pro W3" pitchFamily="48" charset="-128"/>
              </a:defRPr>
            </a:lvl3pPr>
            <a:lvl4pPr algn="ctr" rtl="0" eaLnBrk="1" fontAlgn="base" hangingPunct="1">
              <a:spcBef>
                <a:spcPct val="0"/>
              </a:spcBef>
              <a:spcAft>
                <a:spcPct val="0"/>
              </a:spcAft>
              <a:defRPr sz="4400">
                <a:solidFill>
                  <a:schemeClr val="tx2"/>
                </a:solidFill>
                <a:latin typeface="Arial" charset="0"/>
                <a:ea typeface="ヒラギノ角ゴ Pro W3" pitchFamily="48" charset="-128"/>
              </a:defRPr>
            </a:lvl4pPr>
            <a:lvl5pPr algn="ctr" rtl="0" eaLnBrk="1" fontAlgn="base" hangingPunct="1">
              <a:spcBef>
                <a:spcPct val="0"/>
              </a:spcBef>
              <a:spcAft>
                <a:spcPct val="0"/>
              </a:spcAft>
              <a:defRPr sz="4400">
                <a:solidFill>
                  <a:schemeClr val="tx2"/>
                </a:solidFill>
                <a:latin typeface="Arial" charset="0"/>
                <a:ea typeface="ヒラギノ角ゴ Pro W3" pitchFamily="48" charset="-128"/>
              </a:defRPr>
            </a:lvl5pPr>
            <a:lvl6pPr marL="457200" algn="ctr" rtl="0" eaLnBrk="1" fontAlgn="base" hangingPunct="1">
              <a:spcBef>
                <a:spcPct val="0"/>
              </a:spcBef>
              <a:spcAft>
                <a:spcPct val="0"/>
              </a:spcAft>
              <a:defRPr sz="4400">
                <a:solidFill>
                  <a:schemeClr val="tx2"/>
                </a:solidFill>
                <a:latin typeface="Arial" charset="0"/>
                <a:ea typeface="ヒラギノ角ゴ Pro W3" pitchFamily="48" charset="-128"/>
              </a:defRPr>
            </a:lvl6pPr>
            <a:lvl7pPr marL="914400" algn="ctr" rtl="0" eaLnBrk="1" fontAlgn="base" hangingPunct="1">
              <a:spcBef>
                <a:spcPct val="0"/>
              </a:spcBef>
              <a:spcAft>
                <a:spcPct val="0"/>
              </a:spcAft>
              <a:defRPr sz="4400">
                <a:solidFill>
                  <a:schemeClr val="tx2"/>
                </a:solidFill>
                <a:latin typeface="Arial" charset="0"/>
                <a:ea typeface="ヒラギノ角ゴ Pro W3" pitchFamily="48" charset="-128"/>
              </a:defRPr>
            </a:lvl7pPr>
            <a:lvl8pPr marL="1371600" algn="ctr" rtl="0" eaLnBrk="1" fontAlgn="base" hangingPunct="1">
              <a:spcBef>
                <a:spcPct val="0"/>
              </a:spcBef>
              <a:spcAft>
                <a:spcPct val="0"/>
              </a:spcAft>
              <a:defRPr sz="4400">
                <a:solidFill>
                  <a:schemeClr val="tx2"/>
                </a:solidFill>
                <a:latin typeface="Arial" charset="0"/>
                <a:ea typeface="ヒラギノ角ゴ Pro W3" pitchFamily="48" charset="-128"/>
              </a:defRPr>
            </a:lvl8pPr>
            <a:lvl9pPr marL="1828800" algn="ctr" rtl="0" eaLnBrk="1" fontAlgn="base" hangingPunct="1">
              <a:spcBef>
                <a:spcPct val="0"/>
              </a:spcBef>
              <a:spcAft>
                <a:spcPct val="0"/>
              </a:spcAft>
              <a:defRPr sz="4400">
                <a:solidFill>
                  <a:schemeClr val="tx2"/>
                </a:solidFill>
                <a:latin typeface="Arial" charset="0"/>
                <a:ea typeface="ヒラギノ角ゴ Pro W3" pitchFamily="48" charset="-128"/>
              </a:defRPr>
            </a:lvl9pPr>
          </a:lstStyle>
          <a:p>
            <a:pPr algn="l"/>
            <a:r>
              <a:rPr lang="en-US" sz="1800" b="1" dirty="0">
                <a:solidFill>
                  <a:schemeClr val="accent3">
                    <a:lumMod val="95000"/>
                  </a:schemeClr>
                </a:solidFill>
              </a:rPr>
              <a:t>Sheila McCoy – </a:t>
            </a:r>
            <a:r>
              <a:rPr lang="en-US" sz="1800" b="1" i="1" dirty="0" smtClean="0">
                <a:solidFill>
                  <a:schemeClr val="accent3">
                    <a:lumMod val="95000"/>
                  </a:schemeClr>
                </a:solidFill>
              </a:rPr>
              <a:t>Director, Continuing Education</a:t>
            </a:r>
            <a:endParaRPr lang="en-US" sz="1800" b="1" i="1" dirty="0">
              <a:solidFill>
                <a:schemeClr val="accent3">
                  <a:lumMod val="95000"/>
                </a:schemeClr>
              </a:solidFill>
            </a:endParaRPr>
          </a:p>
          <a:p>
            <a:pPr algn="l"/>
            <a:r>
              <a:rPr lang="en-US" sz="1800" b="1" dirty="0">
                <a:solidFill>
                  <a:schemeClr val="accent3">
                    <a:lumMod val="95000"/>
                  </a:schemeClr>
                </a:solidFill>
              </a:rPr>
              <a:t>Susan Emert</a:t>
            </a:r>
            <a:r>
              <a:rPr lang="en-US" sz="1800" b="1" i="1" dirty="0">
                <a:solidFill>
                  <a:schemeClr val="accent3">
                    <a:lumMod val="95000"/>
                  </a:schemeClr>
                </a:solidFill>
              </a:rPr>
              <a:t> </a:t>
            </a:r>
            <a:r>
              <a:rPr lang="en-US" sz="1800" b="1" dirty="0">
                <a:solidFill>
                  <a:schemeClr val="accent3">
                    <a:lumMod val="95000"/>
                  </a:schemeClr>
                </a:solidFill>
              </a:rPr>
              <a:t>– </a:t>
            </a:r>
            <a:r>
              <a:rPr lang="en-US" sz="1800" b="1" i="1" dirty="0">
                <a:solidFill>
                  <a:schemeClr val="accent3">
                    <a:lumMod val="95000"/>
                  </a:schemeClr>
                </a:solidFill>
              </a:rPr>
              <a:t>Manager, Member &amp; Chapter Services</a:t>
            </a:r>
          </a:p>
        </p:txBody>
      </p:sp>
      <p:sp>
        <p:nvSpPr>
          <p:cNvPr id="6" name="TextBox 5"/>
          <p:cNvSpPr txBox="1"/>
          <p:nvPr/>
        </p:nvSpPr>
        <p:spPr>
          <a:xfrm>
            <a:off x="476250" y="3829459"/>
            <a:ext cx="7315200" cy="954107"/>
          </a:xfrm>
          <a:prstGeom prst="rect">
            <a:avLst/>
          </a:prstGeom>
          <a:noFill/>
        </p:spPr>
        <p:txBody>
          <a:bodyPr wrap="square" rtlCol="0">
            <a:spAutoFit/>
          </a:bodyPr>
          <a:lstStyle/>
          <a:p>
            <a:r>
              <a:rPr lang="en-US" sz="2800" b="1" dirty="0">
                <a:solidFill>
                  <a:srgbClr val="FFFFFF"/>
                </a:solidFill>
              </a:rPr>
              <a:t>Adding Value to Chapter Events with Continuing Education</a:t>
            </a:r>
          </a:p>
        </p:txBody>
      </p:sp>
      <p:sp>
        <p:nvSpPr>
          <p:cNvPr id="7" name="TextBox 6"/>
          <p:cNvSpPr txBox="1"/>
          <p:nvPr/>
        </p:nvSpPr>
        <p:spPr>
          <a:xfrm>
            <a:off x="514350" y="4953000"/>
            <a:ext cx="7315200" cy="461665"/>
          </a:xfrm>
          <a:prstGeom prst="rect">
            <a:avLst/>
          </a:prstGeom>
          <a:noFill/>
        </p:spPr>
        <p:txBody>
          <a:bodyPr wrap="square" rtlCol="0">
            <a:spAutoFit/>
          </a:bodyPr>
          <a:lstStyle/>
          <a:p>
            <a:r>
              <a:rPr lang="en-US" sz="2400" b="1" dirty="0" smtClean="0">
                <a:solidFill>
                  <a:srgbClr val="FFFFFF"/>
                </a:solidFill>
              </a:rPr>
              <a:t>Tuesday, October 17, 2017 </a:t>
            </a:r>
            <a:r>
              <a:rPr lang="en-US" sz="2400" b="1" dirty="0">
                <a:solidFill>
                  <a:srgbClr val="FFFFFF"/>
                </a:solidFill>
              </a:rPr>
              <a:t>at 1:00 pm EDT</a:t>
            </a:r>
          </a:p>
        </p:txBody>
      </p:sp>
    </p:spTree>
    <p:extLst>
      <p:ext uri="{BB962C8B-B14F-4D97-AF65-F5344CB8AC3E}">
        <p14:creationId xmlns:p14="http://schemas.microsoft.com/office/powerpoint/2010/main" xmlns="" val="2139274392"/>
      </p:ext>
    </p:extLst>
  </p:cSld>
  <p:clrMapOvr>
    <a:masterClrMapping/>
  </p:clrMapOvr>
  <p:transition advTm="10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7772400" cy="762000"/>
          </a:xfrm>
        </p:spPr>
        <p:txBody>
          <a:bodyPr/>
          <a:lstStyle/>
          <a:p>
            <a:r>
              <a:rPr lang="en-US" dirty="0">
                <a:solidFill>
                  <a:srgbClr val="000099"/>
                </a:solidFill>
              </a:rPr>
              <a:t>Best Practices</a:t>
            </a:r>
          </a:p>
        </p:txBody>
      </p:sp>
      <p:sp>
        <p:nvSpPr>
          <p:cNvPr id="3" name="Content Placeholder 2"/>
          <p:cNvSpPr>
            <a:spLocks noGrp="1"/>
          </p:cNvSpPr>
          <p:nvPr>
            <p:ph idx="1"/>
          </p:nvPr>
        </p:nvSpPr>
        <p:spPr>
          <a:xfrm>
            <a:off x="685800" y="1828800"/>
            <a:ext cx="7772400" cy="4267200"/>
          </a:xfrm>
        </p:spPr>
        <p:txBody>
          <a:bodyPr/>
          <a:lstStyle/>
          <a:p>
            <a:r>
              <a:rPr lang="it-IT" dirty="0" smtClean="0">
                <a:solidFill>
                  <a:srgbClr val="000099"/>
                </a:solidFill>
              </a:rPr>
              <a:t>Use a regional </a:t>
            </a:r>
            <a:r>
              <a:rPr lang="it-IT" dirty="0">
                <a:solidFill>
                  <a:srgbClr val="000099"/>
                </a:solidFill>
              </a:rPr>
              <a:t>approach – </a:t>
            </a:r>
            <a:r>
              <a:rPr lang="it-IT" dirty="0" smtClean="0">
                <a:solidFill>
                  <a:srgbClr val="000099"/>
                </a:solidFill>
              </a:rPr>
              <a:t>examples:  Walker First </a:t>
            </a:r>
            <a:r>
              <a:rPr lang="it-IT" dirty="0">
                <a:solidFill>
                  <a:srgbClr val="000099"/>
                </a:solidFill>
              </a:rPr>
              <a:t>sponsored classes</a:t>
            </a:r>
            <a:endParaRPr lang="en-US" dirty="0">
              <a:solidFill>
                <a:srgbClr val="000099"/>
              </a:solidFill>
            </a:endParaRPr>
          </a:p>
          <a:p>
            <a:pPr lvl="1"/>
            <a:r>
              <a:rPr lang="en-US" dirty="0">
                <a:solidFill>
                  <a:srgbClr val="000099"/>
                </a:solidFill>
              </a:rPr>
              <a:t>Carolinas Region</a:t>
            </a:r>
          </a:p>
          <a:p>
            <a:pPr lvl="1"/>
            <a:r>
              <a:rPr lang="en-US" dirty="0">
                <a:solidFill>
                  <a:srgbClr val="000099"/>
                </a:solidFill>
              </a:rPr>
              <a:t>Georgia Region</a:t>
            </a:r>
            <a:endParaRPr lang="it-IT" dirty="0">
              <a:solidFill>
                <a:srgbClr val="000099"/>
              </a:solidFill>
            </a:endParaRPr>
          </a:p>
          <a:p>
            <a:r>
              <a:rPr lang="it-IT" dirty="0" smtClean="0">
                <a:solidFill>
                  <a:srgbClr val="000099"/>
                </a:solidFill>
              </a:rPr>
              <a:t>Work </a:t>
            </a:r>
            <a:r>
              <a:rPr lang="it-IT" dirty="0">
                <a:solidFill>
                  <a:srgbClr val="000099"/>
                </a:solidFill>
              </a:rPr>
              <a:t>with an AFCEA International event</a:t>
            </a:r>
          </a:p>
          <a:p>
            <a:pPr lvl="1"/>
            <a:r>
              <a:rPr lang="it-IT" dirty="0">
                <a:solidFill>
                  <a:srgbClr val="000099"/>
                </a:solidFill>
              </a:rPr>
              <a:t>Augusta-Fort Gordon Chapter</a:t>
            </a:r>
          </a:p>
          <a:p>
            <a:pPr lvl="1"/>
            <a:r>
              <a:rPr lang="it-IT" dirty="0">
                <a:solidFill>
                  <a:srgbClr val="000099"/>
                </a:solidFill>
              </a:rPr>
              <a:t>Hawaii </a:t>
            </a:r>
            <a:r>
              <a:rPr lang="it-IT" dirty="0" smtClean="0">
                <a:solidFill>
                  <a:srgbClr val="000099"/>
                </a:solidFill>
              </a:rPr>
              <a:t>Chapter</a:t>
            </a:r>
          </a:p>
          <a:p>
            <a:r>
              <a:rPr lang="it-IT" dirty="0" smtClean="0">
                <a:solidFill>
                  <a:srgbClr val="000099"/>
                </a:solidFill>
              </a:rPr>
              <a:t>Designate a chapter officer for oversight</a:t>
            </a:r>
            <a:endParaRPr lang="it-IT" dirty="0">
              <a:solidFill>
                <a:srgbClr val="00009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533400" y="2057400"/>
            <a:ext cx="8001000" cy="4419600"/>
          </a:xfrm>
          <a:noFill/>
          <a:extLs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en-US" dirty="0">
                <a:solidFill>
                  <a:srgbClr val="000099"/>
                </a:solidFill>
              </a:rPr>
              <a:t>Guides review of chapter submissions with certifying organizations</a:t>
            </a:r>
          </a:p>
          <a:p>
            <a:pPr>
              <a:spcBef>
                <a:spcPct val="0"/>
              </a:spcBef>
            </a:pPr>
            <a:endParaRPr lang="en-US" dirty="0">
              <a:solidFill>
                <a:srgbClr val="000099"/>
              </a:solidFill>
            </a:endParaRPr>
          </a:p>
          <a:p>
            <a:pPr>
              <a:spcBef>
                <a:spcPct val="0"/>
              </a:spcBef>
            </a:pPr>
            <a:r>
              <a:rPr lang="en-US" dirty="0">
                <a:solidFill>
                  <a:srgbClr val="000099"/>
                </a:solidFill>
              </a:rPr>
              <a:t>Provides review </a:t>
            </a:r>
            <a:r>
              <a:rPr lang="en-US" dirty="0" smtClean="0">
                <a:solidFill>
                  <a:srgbClr val="000099"/>
                </a:solidFill>
              </a:rPr>
              <a:t>results </a:t>
            </a:r>
            <a:r>
              <a:rPr lang="en-US" dirty="0">
                <a:solidFill>
                  <a:srgbClr val="000099"/>
                </a:solidFill>
              </a:rPr>
              <a:t>and recommended wording for promotion</a:t>
            </a:r>
          </a:p>
          <a:p>
            <a:pPr>
              <a:spcBef>
                <a:spcPct val="0"/>
              </a:spcBef>
              <a:buNone/>
            </a:pPr>
            <a:endParaRPr lang="en-US" dirty="0">
              <a:solidFill>
                <a:srgbClr val="000099"/>
              </a:solidFill>
            </a:endParaRPr>
          </a:p>
          <a:p>
            <a:pPr>
              <a:spcBef>
                <a:spcPct val="0"/>
              </a:spcBef>
            </a:pPr>
            <a:r>
              <a:rPr lang="en-US" dirty="0">
                <a:solidFill>
                  <a:srgbClr val="000099"/>
                </a:solidFill>
              </a:rPr>
              <a:t>Sends attendance documentation to AFCEA members if requested by chapter</a:t>
            </a:r>
          </a:p>
          <a:p>
            <a:pPr>
              <a:spcBef>
                <a:spcPct val="0"/>
              </a:spcBef>
            </a:pPr>
            <a:endParaRPr lang="en-US" dirty="0">
              <a:solidFill>
                <a:srgbClr val="000099"/>
              </a:solidFill>
            </a:endParaRPr>
          </a:p>
          <a:p>
            <a:pPr>
              <a:spcBef>
                <a:spcPct val="0"/>
              </a:spcBef>
            </a:pPr>
            <a:endParaRPr lang="en-US" dirty="0">
              <a:solidFill>
                <a:srgbClr val="000099"/>
              </a:solidFill>
            </a:endParaRPr>
          </a:p>
          <a:p>
            <a:pPr lvl="1">
              <a:spcBef>
                <a:spcPct val="0"/>
              </a:spcBef>
              <a:buNone/>
            </a:pPr>
            <a:endParaRPr lang="en-US" dirty="0">
              <a:solidFill>
                <a:srgbClr val="000099"/>
              </a:solidFill>
            </a:endParaRPr>
          </a:p>
          <a:p>
            <a:pPr lvl="1">
              <a:spcBef>
                <a:spcPct val="0"/>
              </a:spcBef>
              <a:buNone/>
            </a:pPr>
            <a:endParaRPr lang="en-US" dirty="0">
              <a:solidFill>
                <a:srgbClr val="000099"/>
              </a:solidFill>
            </a:endParaRPr>
          </a:p>
          <a:p>
            <a:pPr lvl="1">
              <a:spcBef>
                <a:spcPct val="0"/>
              </a:spcBef>
            </a:pPr>
            <a:endParaRPr lang="en-US" dirty="0">
              <a:solidFill>
                <a:srgbClr val="000099"/>
              </a:solidFill>
            </a:endParaRPr>
          </a:p>
          <a:p>
            <a:pPr lvl="1">
              <a:spcBef>
                <a:spcPct val="0"/>
              </a:spcBef>
            </a:pPr>
            <a:endParaRPr lang="en-US" dirty="0">
              <a:solidFill>
                <a:srgbClr val="000099"/>
              </a:solidFill>
            </a:endParaRPr>
          </a:p>
        </p:txBody>
      </p:sp>
      <p:sp>
        <p:nvSpPr>
          <p:cNvPr id="3" name="Rectangle 2"/>
          <p:cNvSpPr>
            <a:spLocks noGrp="1" noChangeArrowheads="1"/>
          </p:cNvSpPr>
          <p:nvPr>
            <p:ph type="title"/>
          </p:nvPr>
        </p:nvSpPr>
        <p:spPr>
          <a:xfrm>
            <a:off x="381000" y="1219200"/>
            <a:ext cx="8610600" cy="914400"/>
          </a:xfrm>
        </p:spPr>
        <p:txBody>
          <a:bodyPr/>
          <a:lstStyle/>
          <a:p>
            <a:pPr eaLnBrk="1" hangingPunct="1"/>
            <a:r>
              <a:rPr lang="en-US" dirty="0">
                <a:solidFill>
                  <a:srgbClr val="000099"/>
                </a:solidFill>
              </a:rPr>
              <a:t>How </a:t>
            </a:r>
            <a:r>
              <a:rPr lang="en-US" dirty="0">
                <a:solidFill>
                  <a:schemeClr val="accent2"/>
                </a:solidFill>
              </a:rPr>
              <a:t>Headquarters Supports</a:t>
            </a:r>
          </a:p>
        </p:txBody>
      </p:sp>
    </p:spTree>
    <p:extLst>
      <p:ext uri="{BB962C8B-B14F-4D97-AF65-F5344CB8AC3E}">
        <p14:creationId xmlns:p14="http://schemas.microsoft.com/office/powerpoint/2010/main" xmlns="" val="2340171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79231" y="1767348"/>
            <a:ext cx="7496175" cy="4956566"/>
          </a:xfrm>
          <a:prstGeom prst="rect">
            <a:avLst/>
          </a:prstGeom>
        </p:spPr>
      </p:pic>
      <p:sp>
        <p:nvSpPr>
          <p:cNvPr id="3" name="Rectangle 2"/>
          <p:cNvSpPr>
            <a:spLocks noGrp="1" noChangeArrowheads="1"/>
          </p:cNvSpPr>
          <p:nvPr>
            <p:ph type="title"/>
          </p:nvPr>
        </p:nvSpPr>
        <p:spPr>
          <a:xfrm>
            <a:off x="381000" y="914400"/>
            <a:ext cx="8610600" cy="762000"/>
          </a:xfrm>
        </p:spPr>
        <p:txBody>
          <a:bodyPr/>
          <a:lstStyle/>
          <a:p>
            <a:pPr eaLnBrk="1" hangingPunct="1"/>
            <a:r>
              <a:rPr lang="en-US" dirty="0">
                <a:solidFill>
                  <a:schemeClr val="accent2"/>
                </a:solidFill>
              </a:rPr>
              <a:t>Information at HQ</a:t>
            </a:r>
          </a:p>
        </p:txBody>
      </p:sp>
      <p:sp>
        <p:nvSpPr>
          <p:cNvPr id="7" name="Oval 6"/>
          <p:cNvSpPr/>
          <p:nvPr/>
        </p:nvSpPr>
        <p:spPr>
          <a:xfrm>
            <a:off x="914400" y="6400800"/>
            <a:ext cx="1295400" cy="228600"/>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979231" y="2667000"/>
            <a:ext cx="1087694" cy="228600"/>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xmlns="" val="1506891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533400" y="2057400"/>
            <a:ext cx="8001000" cy="4419600"/>
          </a:xfrm>
          <a:noFill/>
          <a:extLs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en-US" dirty="0">
                <a:solidFill>
                  <a:srgbClr val="000099"/>
                </a:solidFill>
              </a:rPr>
              <a:t>Start early to get most benefit</a:t>
            </a:r>
          </a:p>
          <a:p>
            <a:pPr>
              <a:spcBef>
                <a:spcPct val="0"/>
              </a:spcBef>
            </a:pPr>
            <a:r>
              <a:rPr lang="en-US" dirty="0">
                <a:solidFill>
                  <a:srgbClr val="000099"/>
                </a:solidFill>
              </a:rPr>
              <a:t>Prepare abstracts carefully</a:t>
            </a:r>
          </a:p>
          <a:p>
            <a:pPr lvl="1">
              <a:spcBef>
                <a:spcPct val="0"/>
              </a:spcBef>
            </a:pPr>
            <a:r>
              <a:rPr lang="en-US" dirty="0">
                <a:solidFill>
                  <a:srgbClr val="000099"/>
                </a:solidFill>
              </a:rPr>
              <a:t>Introduce topic as it relates to  a threat, challenge, opportunity, or solution</a:t>
            </a:r>
          </a:p>
          <a:p>
            <a:pPr lvl="1">
              <a:spcBef>
                <a:spcPct val="0"/>
              </a:spcBef>
            </a:pPr>
            <a:r>
              <a:rPr lang="en-US" dirty="0">
                <a:solidFill>
                  <a:srgbClr val="000099"/>
                </a:solidFill>
              </a:rPr>
              <a:t>Spell out </a:t>
            </a:r>
            <a:r>
              <a:rPr lang="en-US" dirty="0" smtClean="0">
                <a:solidFill>
                  <a:srgbClr val="000099"/>
                </a:solidFill>
              </a:rPr>
              <a:t>all acronyms</a:t>
            </a:r>
            <a:endParaRPr lang="en-US" dirty="0">
              <a:solidFill>
                <a:srgbClr val="000099"/>
              </a:solidFill>
            </a:endParaRPr>
          </a:p>
          <a:p>
            <a:pPr lvl="1">
              <a:spcBef>
                <a:spcPct val="0"/>
              </a:spcBef>
            </a:pPr>
            <a:r>
              <a:rPr lang="en-US" dirty="0">
                <a:solidFill>
                  <a:srgbClr val="000099"/>
                </a:solidFill>
              </a:rPr>
              <a:t>Session description is most important</a:t>
            </a:r>
          </a:p>
          <a:p>
            <a:pPr>
              <a:spcBef>
                <a:spcPct val="0"/>
              </a:spcBef>
            </a:pPr>
            <a:r>
              <a:rPr lang="en-US" dirty="0">
                <a:solidFill>
                  <a:srgbClr val="000099"/>
                </a:solidFill>
              </a:rPr>
              <a:t>Use approval info in promotion</a:t>
            </a:r>
          </a:p>
          <a:p>
            <a:pPr>
              <a:spcBef>
                <a:spcPct val="0"/>
              </a:spcBef>
            </a:pPr>
            <a:r>
              <a:rPr lang="en-US" dirty="0">
                <a:solidFill>
                  <a:srgbClr val="000099"/>
                </a:solidFill>
              </a:rPr>
              <a:t>Type attendance </a:t>
            </a:r>
            <a:r>
              <a:rPr lang="en-US" dirty="0" smtClean="0">
                <a:solidFill>
                  <a:srgbClr val="000099"/>
                </a:solidFill>
              </a:rPr>
              <a:t>records and check membership status</a:t>
            </a:r>
            <a:endParaRPr lang="en-US" dirty="0">
              <a:solidFill>
                <a:srgbClr val="000099"/>
              </a:solidFill>
            </a:endParaRPr>
          </a:p>
          <a:p>
            <a:pPr>
              <a:spcBef>
                <a:spcPct val="0"/>
              </a:spcBef>
            </a:pPr>
            <a:r>
              <a:rPr lang="en-US" dirty="0">
                <a:solidFill>
                  <a:srgbClr val="000099"/>
                </a:solidFill>
              </a:rPr>
              <a:t>If in doubt, ask for help! </a:t>
            </a:r>
          </a:p>
          <a:p>
            <a:pPr lvl="1">
              <a:spcBef>
                <a:spcPct val="0"/>
              </a:spcBef>
            </a:pPr>
            <a:endParaRPr lang="en-US" dirty="0">
              <a:solidFill>
                <a:srgbClr val="000099"/>
              </a:solidFill>
            </a:endParaRPr>
          </a:p>
          <a:p>
            <a:pPr>
              <a:spcBef>
                <a:spcPct val="0"/>
              </a:spcBef>
            </a:pPr>
            <a:endParaRPr lang="en-US" dirty="0">
              <a:solidFill>
                <a:srgbClr val="000099"/>
              </a:solidFill>
            </a:endParaRPr>
          </a:p>
          <a:p>
            <a:pPr>
              <a:spcBef>
                <a:spcPct val="0"/>
              </a:spcBef>
            </a:pPr>
            <a:endParaRPr lang="en-US" dirty="0">
              <a:solidFill>
                <a:srgbClr val="000099"/>
              </a:solidFill>
            </a:endParaRPr>
          </a:p>
          <a:p>
            <a:pPr lvl="1">
              <a:spcBef>
                <a:spcPct val="0"/>
              </a:spcBef>
              <a:buNone/>
            </a:pPr>
            <a:endParaRPr lang="en-US" dirty="0">
              <a:solidFill>
                <a:srgbClr val="000099"/>
              </a:solidFill>
            </a:endParaRPr>
          </a:p>
          <a:p>
            <a:pPr lvl="1">
              <a:spcBef>
                <a:spcPct val="0"/>
              </a:spcBef>
              <a:buNone/>
            </a:pPr>
            <a:endParaRPr lang="en-US" dirty="0">
              <a:solidFill>
                <a:srgbClr val="000099"/>
              </a:solidFill>
            </a:endParaRPr>
          </a:p>
          <a:p>
            <a:pPr lvl="1">
              <a:spcBef>
                <a:spcPct val="0"/>
              </a:spcBef>
            </a:pPr>
            <a:endParaRPr lang="en-US" dirty="0">
              <a:solidFill>
                <a:srgbClr val="000099"/>
              </a:solidFill>
            </a:endParaRPr>
          </a:p>
          <a:p>
            <a:pPr lvl="1">
              <a:spcBef>
                <a:spcPct val="0"/>
              </a:spcBef>
            </a:pPr>
            <a:endParaRPr lang="en-US" dirty="0">
              <a:solidFill>
                <a:srgbClr val="000099"/>
              </a:solidFill>
            </a:endParaRPr>
          </a:p>
        </p:txBody>
      </p:sp>
      <p:sp>
        <p:nvSpPr>
          <p:cNvPr id="3" name="Rectangle 2"/>
          <p:cNvSpPr>
            <a:spLocks noGrp="1" noChangeArrowheads="1"/>
          </p:cNvSpPr>
          <p:nvPr>
            <p:ph type="title"/>
          </p:nvPr>
        </p:nvSpPr>
        <p:spPr>
          <a:xfrm>
            <a:off x="381000" y="1219200"/>
            <a:ext cx="8610600" cy="914400"/>
          </a:xfrm>
        </p:spPr>
        <p:txBody>
          <a:bodyPr/>
          <a:lstStyle/>
          <a:p>
            <a:pPr eaLnBrk="1" hangingPunct="1"/>
            <a:r>
              <a:rPr lang="en-US" dirty="0">
                <a:solidFill>
                  <a:schemeClr val="accent2"/>
                </a:solidFill>
              </a:rPr>
              <a:t>Lessons Learned</a:t>
            </a:r>
          </a:p>
        </p:txBody>
      </p:sp>
    </p:spTree>
    <p:extLst>
      <p:ext uri="{BB962C8B-B14F-4D97-AF65-F5344CB8AC3E}">
        <p14:creationId xmlns:p14="http://schemas.microsoft.com/office/powerpoint/2010/main" xmlns="" val="2340171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533400" y="2057400"/>
            <a:ext cx="8001000" cy="4419600"/>
          </a:xfrm>
          <a:noFill/>
          <a:extLs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en-US" dirty="0" smtClean="0">
                <a:solidFill>
                  <a:srgbClr val="000099"/>
                </a:solidFill>
              </a:rPr>
              <a:t>Use of an online form for submitting review requests  </a:t>
            </a:r>
            <a:r>
              <a:rPr lang="en-US" dirty="0" smtClean="0">
                <a:solidFill>
                  <a:srgbClr val="000099"/>
                </a:solidFill>
                <a:effectLst>
                  <a:outerShdw blurRad="38100" dist="38100" dir="2700000" algn="tl">
                    <a:srgbClr val="000000">
                      <a:alpha val="43137"/>
                    </a:srgbClr>
                  </a:outerShdw>
                </a:effectLst>
              </a:rPr>
              <a:t>**Available Now**</a:t>
            </a:r>
          </a:p>
          <a:p>
            <a:pPr>
              <a:spcBef>
                <a:spcPct val="0"/>
              </a:spcBef>
            </a:pPr>
            <a:r>
              <a:rPr lang="en-US" dirty="0" smtClean="0">
                <a:solidFill>
                  <a:srgbClr val="000099"/>
                </a:solidFill>
              </a:rPr>
              <a:t>An online “catalog” of approved Walker First classes you may request</a:t>
            </a:r>
          </a:p>
          <a:p>
            <a:pPr>
              <a:spcBef>
                <a:spcPct val="0"/>
              </a:spcBef>
            </a:pPr>
            <a:r>
              <a:rPr lang="en-US" dirty="0" smtClean="0">
                <a:solidFill>
                  <a:srgbClr val="000099"/>
                </a:solidFill>
              </a:rPr>
              <a:t>Annotations for calendar events with approved CE sessions</a:t>
            </a:r>
            <a:endParaRPr lang="en-US" dirty="0">
              <a:solidFill>
                <a:srgbClr val="000099"/>
              </a:solidFill>
            </a:endParaRPr>
          </a:p>
          <a:p>
            <a:pPr>
              <a:spcBef>
                <a:spcPct val="0"/>
              </a:spcBef>
            </a:pPr>
            <a:r>
              <a:rPr lang="en-US" dirty="0" smtClean="0">
                <a:solidFill>
                  <a:srgbClr val="000099"/>
                </a:solidFill>
              </a:rPr>
              <a:t>Additional </a:t>
            </a:r>
            <a:r>
              <a:rPr lang="en-US" dirty="0">
                <a:solidFill>
                  <a:srgbClr val="000099"/>
                </a:solidFill>
              </a:rPr>
              <a:t>support for chapter event marketing</a:t>
            </a:r>
          </a:p>
          <a:p>
            <a:pPr lvl="1">
              <a:spcBef>
                <a:spcPct val="0"/>
              </a:spcBef>
              <a:buNone/>
            </a:pPr>
            <a:endParaRPr lang="en-US" dirty="0">
              <a:solidFill>
                <a:srgbClr val="000099"/>
              </a:solidFill>
            </a:endParaRPr>
          </a:p>
          <a:p>
            <a:pPr>
              <a:spcBef>
                <a:spcPct val="0"/>
              </a:spcBef>
            </a:pPr>
            <a:endParaRPr lang="en-US" dirty="0">
              <a:solidFill>
                <a:srgbClr val="000099"/>
              </a:solidFill>
            </a:endParaRPr>
          </a:p>
          <a:p>
            <a:pPr>
              <a:spcBef>
                <a:spcPct val="0"/>
              </a:spcBef>
            </a:pPr>
            <a:endParaRPr lang="en-US" dirty="0">
              <a:solidFill>
                <a:srgbClr val="000099"/>
              </a:solidFill>
            </a:endParaRPr>
          </a:p>
          <a:p>
            <a:pPr lvl="1">
              <a:spcBef>
                <a:spcPct val="0"/>
              </a:spcBef>
              <a:buNone/>
            </a:pPr>
            <a:endParaRPr lang="en-US" dirty="0">
              <a:solidFill>
                <a:srgbClr val="000099"/>
              </a:solidFill>
            </a:endParaRPr>
          </a:p>
          <a:p>
            <a:pPr lvl="1">
              <a:spcBef>
                <a:spcPct val="0"/>
              </a:spcBef>
              <a:buNone/>
            </a:pPr>
            <a:endParaRPr lang="en-US" dirty="0">
              <a:solidFill>
                <a:srgbClr val="000099"/>
              </a:solidFill>
            </a:endParaRPr>
          </a:p>
          <a:p>
            <a:pPr lvl="1">
              <a:spcBef>
                <a:spcPct val="0"/>
              </a:spcBef>
            </a:pPr>
            <a:endParaRPr lang="en-US" dirty="0">
              <a:solidFill>
                <a:srgbClr val="000099"/>
              </a:solidFill>
            </a:endParaRPr>
          </a:p>
          <a:p>
            <a:pPr lvl="1">
              <a:spcBef>
                <a:spcPct val="0"/>
              </a:spcBef>
            </a:pPr>
            <a:endParaRPr lang="en-US" dirty="0">
              <a:solidFill>
                <a:srgbClr val="000099"/>
              </a:solidFill>
            </a:endParaRPr>
          </a:p>
        </p:txBody>
      </p:sp>
      <p:sp>
        <p:nvSpPr>
          <p:cNvPr id="3" name="Rectangle 2"/>
          <p:cNvSpPr>
            <a:spLocks noGrp="1" noChangeArrowheads="1"/>
          </p:cNvSpPr>
          <p:nvPr>
            <p:ph type="title"/>
          </p:nvPr>
        </p:nvSpPr>
        <p:spPr>
          <a:xfrm>
            <a:off x="381000" y="1219200"/>
            <a:ext cx="8610600" cy="914400"/>
          </a:xfrm>
        </p:spPr>
        <p:txBody>
          <a:bodyPr/>
          <a:lstStyle/>
          <a:p>
            <a:pPr eaLnBrk="1" hangingPunct="1"/>
            <a:r>
              <a:rPr lang="en-US" dirty="0">
                <a:solidFill>
                  <a:schemeClr val="accent2"/>
                </a:solidFill>
              </a:rPr>
              <a:t>Coming Attractions</a:t>
            </a:r>
          </a:p>
        </p:txBody>
      </p:sp>
    </p:spTree>
    <p:extLst>
      <p:ext uri="{BB962C8B-B14F-4D97-AF65-F5344CB8AC3E}">
        <p14:creationId xmlns:p14="http://schemas.microsoft.com/office/powerpoint/2010/main" xmlns="" val="2340171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304800" y="2057400"/>
            <a:ext cx="8686800" cy="4572000"/>
          </a:xfrm>
          <a:noFill/>
          <a:extLs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en-US" dirty="0">
                <a:solidFill>
                  <a:srgbClr val="000099"/>
                </a:solidFill>
              </a:rPr>
              <a:t>CE sessions provide a strong incentive to attend an AFCEA event and become a member</a:t>
            </a:r>
          </a:p>
          <a:p>
            <a:pPr>
              <a:spcBef>
                <a:spcPct val="0"/>
              </a:spcBef>
            </a:pPr>
            <a:r>
              <a:rPr lang="en-US" dirty="0">
                <a:solidFill>
                  <a:srgbClr val="000099"/>
                </a:solidFill>
              </a:rPr>
              <a:t>CE attendance documentation is valuable to Military, Civil Service and government consultants</a:t>
            </a:r>
          </a:p>
          <a:p>
            <a:pPr lvl="1">
              <a:spcBef>
                <a:spcPct val="0"/>
              </a:spcBef>
              <a:buNone/>
            </a:pPr>
            <a:endParaRPr lang="en-US" dirty="0">
              <a:solidFill>
                <a:srgbClr val="000099"/>
              </a:solidFill>
            </a:endParaRPr>
          </a:p>
          <a:p>
            <a:pPr>
              <a:spcBef>
                <a:spcPct val="0"/>
              </a:spcBef>
            </a:pPr>
            <a:endParaRPr lang="en-US" dirty="0">
              <a:solidFill>
                <a:srgbClr val="000099"/>
              </a:solidFill>
            </a:endParaRPr>
          </a:p>
          <a:p>
            <a:pPr>
              <a:spcBef>
                <a:spcPct val="0"/>
              </a:spcBef>
            </a:pPr>
            <a:endParaRPr lang="en-US" dirty="0">
              <a:solidFill>
                <a:srgbClr val="000099"/>
              </a:solidFill>
            </a:endParaRPr>
          </a:p>
          <a:p>
            <a:pPr lvl="1">
              <a:spcBef>
                <a:spcPct val="0"/>
              </a:spcBef>
              <a:buNone/>
            </a:pPr>
            <a:endParaRPr lang="en-US" dirty="0">
              <a:solidFill>
                <a:srgbClr val="000099"/>
              </a:solidFill>
            </a:endParaRPr>
          </a:p>
          <a:p>
            <a:pPr lvl="1">
              <a:spcBef>
                <a:spcPct val="0"/>
              </a:spcBef>
              <a:buNone/>
            </a:pPr>
            <a:endParaRPr lang="en-US" dirty="0">
              <a:solidFill>
                <a:srgbClr val="000099"/>
              </a:solidFill>
            </a:endParaRPr>
          </a:p>
          <a:p>
            <a:pPr lvl="1">
              <a:spcBef>
                <a:spcPct val="0"/>
              </a:spcBef>
            </a:pPr>
            <a:endParaRPr lang="en-US" dirty="0">
              <a:solidFill>
                <a:srgbClr val="000099"/>
              </a:solidFill>
            </a:endParaRPr>
          </a:p>
          <a:p>
            <a:pPr lvl="1">
              <a:spcBef>
                <a:spcPct val="0"/>
              </a:spcBef>
            </a:pPr>
            <a:endParaRPr lang="en-US" dirty="0">
              <a:solidFill>
                <a:srgbClr val="000099"/>
              </a:solidFill>
            </a:endParaRPr>
          </a:p>
        </p:txBody>
      </p:sp>
      <p:sp>
        <p:nvSpPr>
          <p:cNvPr id="3" name="Rectangle 2"/>
          <p:cNvSpPr>
            <a:spLocks noGrp="1" noChangeArrowheads="1"/>
          </p:cNvSpPr>
          <p:nvPr>
            <p:ph type="title"/>
          </p:nvPr>
        </p:nvSpPr>
        <p:spPr>
          <a:xfrm>
            <a:off x="914400" y="1219200"/>
            <a:ext cx="7467600" cy="762000"/>
          </a:xfrm>
        </p:spPr>
        <p:txBody>
          <a:bodyPr/>
          <a:lstStyle/>
          <a:p>
            <a:pPr eaLnBrk="1" hangingPunct="1"/>
            <a:r>
              <a:rPr lang="en-US" dirty="0">
                <a:solidFill>
                  <a:schemeClr val="accent2"/>
                </a:solidFill>
              </a:rPr>
              <a:t>CE Helps Boost Membership</a:t>
            </a:r>
          </a:p>
        </p:txBody>
      </p:sp>
    </p:spTree>
    <p:extLst>
      <p:ext uri="{BB962C8B-B14F-4D97-AF65-F5344CB8AC3E}">
        <p14:creationId xmlns:p14="http://schemas.microsoft.com/office/powerpoint/2010/main" xmlns="" val="667230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76200" y="1905000"/>
            <a:ext cx="9067800" cy="4572000"/>
          </a:xfrm>
          <a:noFill/>
          <a:extLs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0" indent="0">
              <a:spcBef>
                <a:spcPct val="0"/>
              </a:spcBef>
              <a:buNone/>
            </a:pPr>
            <a:r>
              <a:rPr lang="en-US" sz="2800" b="1" dirty="0">
                <a:solidFill>
                  <a:srgbClr val="000099"/>
                </a:solidFill>
              </a:rPr>
              <a:t>Please contact us</a:t>
            </a:r>
          </a:p>
          <a:p>
            <a:pPr marL="0" indent="0">
              <a:spcBef>
                <a:spcPct val="0"/>
              </a:spcBef>
              <a:buNone/>
            </a:pPr>
            <a:endParaRPr lang="en-US" sz="2800" b="1" dirty="0">
              <a:solidFill>
                <a:srgbClr val="000099"/>
              </a:solidFill>
            </a:endParaRPr>
          </a:p>
          <a:p>
            <a:pPr marL="457200" lvl="1" indent="0">
              <a:spcBef>
                <a:spcPct val="0"/>
              </a:spcBef>
              <a:buNone/>
            </a:pPr>
            <a:r>
              <a:rPr lang="en-US" sz="2000" b="1" dirty="0">
                <a:solidFill>
                  <a:srgbClr val="000099"/>
                </a:solidFill>
              </a:rPr>
              <a:t>Sheila McCoy  -  </a:t>
            </a:r>
            <a:r>
              <a:rPr lang="en-US" sz="1800" b="1" dirty="0">
                <a:solidFill>
                  <a:srgbClr val="000099"/>
                </a:solidFill>
              </a:rPr>
              <a:t>Coordinate program, work with certifying organizations</a:t>
            </a:r>
          </a:p>
          <a:p>
            <a:pPr marL="457200" lvl="1" indent="0">
              <a:spcBef>
                <a:spcPct val="0"/>
              </a:spcBef>
              <a:buNone/>
            </a:pPr>
            <a:r>
              <a:rPr lang="en-US" sz="2000" dirty="0">
                <a:solidFill>
                  <a:srgbClr val="000099"/>
                </a:solidFill>
              </a:rPr>
              <a:t>Director, Continuing Education</a:t>
            </a:r>
          </a:p>
          <a:p>
            <a:pPr marL="457200" lvl="1" indent="0">
              <a:spcBef>
                <a:spcPct val="0"/>
              </a:spcBef>
              <a:buNone/>
            </a:pPr>
            <a:r>
              <a:rPr lang="en-US" sz="2000" dirty="0">
                <a:solidFill>
                  <a:srgbClr val="000099"/>
                </a:solidFill>
              </a:rPr>
              <a:t>(703) 631-6135</a:t>
            </a:r>
          </a:p>
          <a:p>
            <a:pPr marL="457200" lvl="1" indent="0">
              <a:spcBef>
                <a:spcPct val="0"/>
              </a:spcBef>
              <a:buNone/>
            </a:pPr>
            <a:r>
              <a:rPr lang="en-US" sz="2000" dirty="0">
                <a:solidFill>
                  <a:srgbClr val="000099"/>
                </a:solidFill>
                <a:hlinkClick r:id="rId3"/>
              </a:rPr>
              <a:t>smccoy@afcea.org</a:t>
            </a:r>
            <a:endParaRPr lang="en-US" sz="2000" dirty="0">
              <a:solidFill>
                <a:srgbClr val="000099"/>
              </a:solidFill>
            </a:endParaRPr>
          </a:p>
          <a:p>
            <a:pPr marL="457200" lvl="1" indent="0">
              <a:spcBef>
                <a:spcPct val="0"/>
              </a:spcBef>
              <a:buNone/>
            </a:pPr>
            <a:endParaRPr lang="en-US" sz="2000" dirty="0">
              <a:solidFill>
                <a:srgbClr val="000099"/>
              </a:solidFill>
            </a:endParaRPr>
          </a:p>
          <a:p>
            <a:pPr marL="457200" lvl="1" indent="0">
              <a:spcBef>
                <a:spcPct val="0"/>
              </a:spcBef>
              <a:buNone/>
            </a:pPr>
            <a:r>
              <a:rPr lang="en-US" sz="2000" b="1" dirty="0">
                <a:solidFill>
                  <a:srgbClr val="000099"/>
                </a:solidFill>
              </a:rPr>
              <a:t>Susan Emert  -  </a:t>
            </a:r>
            <a:r>
              <a:rPr lang="en-US" sz="1800" b="1" dirty="0">
                <a:solidFill>
                  <a:srgbClr val="000099"/>
                </a:solidFill>
              </a:rPr>
              <a:t>Guide Chapters</a:t>
            </a:r>
            <a:r>
              <a:rPr lang="en-US" sz="2000" b="1" dirty="0">
                <a:solidFill>
                  <a:srgbClr val="000099"/>
                </a:solidFill>
              </a:rPr>
              <a:t> </a:t>
            </a:r>
          </a:p>
          <a:p>
            <a:pPr marL="457200" lvl="1" indent="0">
              <a:spcBef>
                <a:spcPct val="0"/>
              </a:spcBef>
              <a:buNone/>
            </a:pPr>
            <a:r>
              <a:rPr lang="en-US" sz="2000" dirty="0">
                <a:solidFill>
                  <a:srgbClr val="000099"/>
                </a:solidFill>
              </a:rPr>
              <a:t>Manager, Member &amp; Chapter Services</a:t>
            </a:r>
          </a:p>
          <a:p>
            <a:pPr marL="457200" lvl="1" indent="0">
              <a:spcBef>
                <a:spcPct val="0"/>
              </a:spcBef>
              <a:buNone/>
            </a:pPr>
            <a:r>
              <a:rPr lang="en-US" sz="2000" dirty="0">
                <a:solidFill>
                  <a:srgbClr val="000099"/>
                </a:solidFill>
              </a:rPr>
              <a:t>(703) 631-6191</a:t>
            </a:r>
          </a:p>
          <a:p>
            <a:pPr marL="457200" lvl="1" indent="0">
              <a:spcBef>
                <a:spcPct val="0"/>
              </a:spcBef>
              <a:buNone/>
            </a:pPr>
            <a:r>
              <a:rPr lang="en-US" sz="2000" dirty="0" smtClean="0">
                <a:solidFill>
                  <a:srgbClr val="000099"/>
                </a:solidFill>
                <a:hlinkClick r:id="rId4"/>
              </a:rPr>
              <a:t>semert@afcea.org</a:t>
            </a:r>
            <a:endParaRPr lang="en-US" sz="2000" dirty="0" smtClean="0">
              <a:solidFill>
                <a:srgbClr val="000099"/>
              </a:solidFill>
            </a:endParaRPr>
          </a:p>
          <a:p>
            <a:pPr marL="457200" lvl="1" indent="0">
              <a:spcBef>
                <a:spcPct val="0"/>
              </a:spcBef>
              <a:buNone/>
            </a:pPr>
            <a:endParaRPr lang="en-US" sz="2000" dirty="0">
              <a:solidFill>
                <a:srgbClr val="000099"/>
              </a:solidFill>
            </a:endParaRPr>
          </a:p>
          <a:p>
            <a:pPr marL="457200" lvl="1" indent="0">
              <a:spcBef>
                <a:spcPct val="0"/>
              </a:spcBef>
              <a:buNone/>
            </a:pPr>
            <a:r>
              <a:rPr lang="en-US" sz="2000" b="1" dirty="0">
                <a:solidFill>
                  <a:srgbClr val="000099"/>
                </a:solidFill>
                <a:hlinkClick r:id="rId5"/>
              </a:rPr>
              <a:t>http://www.afcea.org/site/?q=education/continuing-education-credits</a:t>
            </a:r>
            <a:endParaRPr lang="en-US" sz="2000" b="1" dirty="0">
              <a:solidFill>
                <a:srgbClr val="000099"/>
              </a:solidFill>
            </a:endParaRPr>
          </a:p>
          <a:p>
            <a:pPr marL="457200" lvl="1" indent="0">
              <a:spcBef>
                <a:spcPct val="0"/>
              </a:spcBef>
              <a:buNone/>
            </a:pPr>
            <a:endParaRPr lang="en-US" sz="2000" b="1" dirty="0">
              <a:solidFill>
                <a:srgbClr val="000099"/>
              </a:solidFill>
            </a:endParaRPr>
          </a:p>
          <a:p>
            <a:pPr marL="457200" lvl="1" indent="0">
              <a:spcBef>
                <a:spcPct val="0"/>
              </a:spcBef>
              <a:buNone/>
            </a:pPr>
            <a:endParaRPr lang="en-US" sz="2000" b="1" dirty="0">
              <a:solidFill>
                <a:srgbClr val="000099"/>
              </a:solidFill>
            </a:endParaRPr>
          </a:p>
          <a:p>
            <a:pPr marL="457200" lvl="1" indent="0">
              <a:spcBef>
                <a:spcPct val="0"/>
              </a:spcBef>
              <a:buNone/>
            </a:pPr>
            <a:endParaRPr lang="en-US" sz="2400" dirty="0">
              <a:solidFill>
                <a:srgbClr val="000099"/>
              </a:solidFill>
            </a:endParaRPr>
          </a:p>
        </p:txBody>
      </p:sp>
      <p:sp>
        <p:nvSpPr>
          <p:cNvPr id="3" name="Rectangle 2"/>
          <p:cNvSpPr>
            <a:spLocks noGrp="1" noChangeArrowheads="1"/>
          </p:cNvSpPr>
          <p:nvPr>
            <p:ph type="title"/>
          </p:nvPr>
        </p:nvSpPr>
        <p:spPr>
          <a:xfrm>
            <a:off x="1524000" y="990600"/>
            <a:ext cx="5943600" cy="609600"/>
          </a:xfrm>
        </p:spPr>
        <p:txBody>
          <a:bodyPr/>
          <a:lstStyle/>
          <a:p>
            <a:pPr eaLnBrk="1" hangingPunct="1"/>
            <a:r>
              <a:rPr lang="en-US" dirty="0">
                <a:solidFill>
                  <a:schemeClr val="accent2"/>
                </a:solidFill>
              </a:rPr>
              <a:t>Questions ?</a:t>
            </a:r>
          </a:p>
        </p:txBody>
      </p:sp>
    </p:spTree>
    <p:extLst>
      <p:ext uri="{BB962C8B-B14F-4D97-AF65-F5344CB8AC3E}">
        <p14:creationId xmlns:p14="http://schemas.microsoft.com/office/powerpoint/2010/main" xmlns="" val="4070135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304800" y="2209800"/>
            <a:ext cx="8534400" cy="3048000"/>
          </a:xfrm>
          <a:noFill/>
          <a:extLs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en-US" dirty="0">
                <a:solidFill>
                  <a:srgbClr val="000099"/>
                </a:solidFill>
              </a:rPr>
              <a:t>Why does AFCEA support continuing education?</a:t>
            </a:r>
          </a:p>
          <a:p>
            <a:pPr>
              <a:spcBef>
                <a:spcPct val="0"/>
              </a:spcBef>
            </a:pPr>
            <a:r>
              <a:rPr lang="en-US" dirty="0" smtClean="0">
                <a:solidFill>
                  <a:srgbClr val="000099"/>
                </a:solidFill>
              </a:rPr>
              <a:t>How </a:t>
            </a:r>
            <a:r>
              <a:rPr lang="en-US" dirty="0">
                <a:solidFill>
                  <a:srgbClr val="000099"/>
                </a:solidFill>
              </a:rPr>
              <a:t>do chapters get on board?</a:t>
            </a:r>
          </a:p>
          <a:p>
            <a:pPr>
              <a:spcBef>
                <a:spcPct val="0"/>
              </a:spcBef>
            </a:pPr>
            <a:r>
              <a:rPr lang="en-US" dirty="0">
                <a:solidFill>
                  <a:srgbClr val="000099"/>
                </a:solidFill>
              </a:rPr>
              <a:t>What tools are available to assist chapters?</a:t>
            </a:r>
          </a:p>
          <a:p>
            <a:pPr>
              <a:spcBef>
                <a:spcPct val="0"/>
              </a:spcBef>
            </a:pPr>
            <a:r>
              <a:rPr lang="en-US" dirty="0">
                <a:solidFill>
                  <a:srgbClr val="000099"/>
                </a:solidFill>
              </a:rPr>
              <a:t>What are the lessons learned/best practices?</a:t>
            </a:r>
          </a:p>
        </p:txBody>
      </p:sp>
      <p:sp>
        <p:nvSpPr>
          <p:cNvPr id="3" name="Rectangle 2"/>
          <p:cNvSpPr>
            <a:spLocks noGrp="1" noChangeArrowheads="1"/>
          </p:cNvSpPr>
          <p:nvPr>
            <p:ph type="title"/>
          </p:nvPr>
        </p:nvSpPr>
        <p:spPr>
          <a:xfrm>
            <a:off x="1447800" y="990600"/>
            <a:ext cx="5943600" cy="609600"/>
          </a:xfrm>
        </p:spPr>
        <p:txBody>
          <a:bodyPr/>
          <a:lstStyle/>
          <a:p>
            <a:pPr eaLnBrk="1" hangingPunct="1"/>
            <a:r>
              <a:rPr lang="en-US" dirty="0">
                <a:solidFill>
                  <a:schemeClr val="accent2"/>
                </a:solidFill>
              </a:rPr>
              <a:t>Agenda</a:t>
            </a:r>
          </a:p>
        </p:txBody>
      </p:sp>
      <p:pic>
        <p:nvPicPr>
          <p:cNvPr id="2" name="Pictur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181600" y="4835814"/>
            <a:ext cx="3505200" cy="1853842"/>
          </a:xfrm>
          <a:prstGeom prst="rect">
            <a:avLst/>
          </a:prstGeom>
        </p:spPr>
      </p:pic>
    </p:spTree>
    <p:extLst>
      <p:ext uri="{BB962C8B-B14F-4D97-AF65-F5344CB8AC3E}">
        <p14:creationId xmlns:p14="http://schemas.microsoft.com/office/powerpoint/2010/main" xmlns="" val="84399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533400" y="2057400"/>
            <a:ext cx="8001000" cy="4419600"/>
          </a:xfrm>
          <a:noFill/>
          <a:extLs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en-US" dirty="0">
                <a:solidFill>
                  <a:srgbClr val="000099"/>
                </a:solidFill>
              </a:rPr>
              <a:t>Continuing education supports many required certifications</a:t>
            </a:r>
          </a:p>
          <a:p>
            <a:pPr>
              <a:spcBef>
                <a:spcPct val="0"/>
              </a:spcBef>
            </a:pPr>
            <a:r>
              <a:rPr lang="en-US" dirty="0" smtClean="0">
                <a:solidFill>
                  <a:srgbClr val="000099"/>
                </a:solidFill>
              </a:rPr>
              <a:t>Focus</a:t>
            </a:r>
            <a:endParaRPr lang="en-US" dirty="0">
              <a:solidFill>
                <a:srgbClr val="000099"/>
              </a:solidFill>
            </a:endParaRPr>
          </a:p>
          <a:p>
            <a:pPr lvl="1">
              <a:spcBef>
                <a:spcPct val="0"/>
              </a:spcBef>
            </a:pPr>
            <a:r>
              <a:rPr lang="en-US" dirty="0">
                <a:solidFill>
                  <a:srgbClr val="000099"/>
                </a:solidFill>
              </a:rPr>
              <a:t>Cybersecurity</a:t>
            </a:r>
          </a:p>
          <a:p>
            <a:pPr lvl="1">
              <a:spcBef>
                <a:spcPct val="0"/>
              </a:spcBef>
            </a:pPr>
            <a:r>
              <a:rPr lang="en-US" dirty="0">
                <a:solidFill>
                  <a:srgbClr val="000099"/>
                </a:solidFill>
              </a:rPr>
              <a:t>Government, especially DoD requirements</a:t>
            </a:r>
          </a:p>
          <a:p>
            <a:pPr>
              <a:spcBef>
                <a:spcPct val="0"/>
              </a:spcBef>
            </a:pPr>
            <a:r>
              <a:rPr lang="en-US" dirty="0">
                <a:solidFill>
                  <a:srgbClr val="000099"/>
                </a:solidFill>
              </a:rPr>
              <a:t>Maintaining a required certification is often an acceptable justification for event attendance</a:t>
            </a:r>
          </a:p>
          <a:p>
            <a:pPr lvl="1">
              <a:spcBef>
                <a:spcPct val="0"/>
              </a:spcBef>
              <a:buNone/>
            </a:pPr>
            <a:endParaRPr lang="en-US" dirty="0">
              <a:solidFill>
                <a:srgbClr val="000099"/>
              </a:solidFill>
            </a:endParaRPr>
          </a:p>
          <a:p>
            <a:pPr lvl="1">
              <a:spcBef>
                <a:spcPct val="0"/>
              </a:spcBef>
              <a:buNone/>
            </a:pPr>
            <a:endParaRPr lang="en-US" dirty="0">
              <a:solidFill>
                <a:srgbClr val="000099"/>
              </a:solidFill>
            </a:endParaRPr>
          </a:p>
          <a:p>
            <a:pPr lvl="1">
              <a:spcBef>
                <a:spcPct val="0"/>
              </a:spcBef>
            </a:pPr>
            <a:endParaRPr lang="en-US" dirty="0">
              <a:solidFill>
                <a:srgbClr val="000099"/>
              </a:solidFill>
            </a:endParaRPr>
          </a:p>
          <a:p>
            <a:pPr lvl="1">
              <a:spcBef>
                <a:spcPct val="0"/>
              </a:spcBef>
            </a:pPr>
            <a:endParaRPr lang="en-US" dirty="0">
              <a:solidFill>
                <a:srgbClr val="000099"/>
              </a:solidFill>
            </a:endParaRPr>
          </a:p>
        </p:txBody>
      </p:sp>
      <p:sp>
        <p:nvSpPr>
          <p:cNvPr id="3" name="Rectangle 2"/>
          <p:cNvSpPr>
            <a:spLocks noGrp="1" noChangeArrowheads="1"/>
          </p:cNvSpPr>
          <p:nvPr>
            <p:ph type="title"/>
          </p:nvPr>
        </p:nvSpPr>
        <p:spPr>
          <a:xfrm>
            <a:off x="1447800" y="1219200"/>
            <a:ext cx="5943600" cy="609600"/>
          </a:xfrm>
        </p:spPr>
        <p:txBody>
          <a:bodyPr/>
          <a:lstStyle/>
          <a:p>
            <a:pPr eaLnBrk="1" hangingPunct="1"/>
            <a:r>
              <a:rPr lang="en-US" dirty="0">
                <a:solidFill>
                  <a:schemeClr val="accent2"/>
                </a:solidFill>
              </a:rPr>
              <a:t>Background</a:t>
            </a:r>
          </a:p>
        </p:txBody>
      </p:sp>
    </p:spTree>
    <p:extLst>
      <p:ext uri="{BB962C8B-B14F-4D97-AF65-F5344CB8AC3E}">
        <p14:creationId xmlns:p14="http://schemas.microsoft.com/office/powerpoint/2010/main" xmlns="" val="2340171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533400" y="2057400"/>
            <a:ext cx="8001000" cy="4419600"/>
          </a:xfrm>
          <a:noFill/>
          <a:extLs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lvl="1">
              <a:spcBef>
                <a:spcPct val="0"/>
              </a:spcBef>
            </a:pPr>
            <a:r>
              <a:rPr lang="en-US" dirty="0">
                <a:solidFill>
                  <a:srgbClr val="000099"/>
                </a:solidFill>
              </a:rPr>
              <a:t>CompTIA</a:t>
            </a:r>
          </a:p>
          <a:p>
            <a:pPr lvl="2">
              <a:spcBef>
                <a:spcPct val="0"/>
              </a:spcBef>
            </a:pPr>
            <a:r>
              <a:rPr lang="en-US" dirty="0">
                <a:solidFill>
                  <a:srgbClr val="000099"/>
                </a:solidFill>
              </a:rPr>
              <a:t>Continuing education units (CEU)</a:t>
            </a:r>
          </a:p>
          <a:p>
            <a:pPr lvl="2">
              <a:spcBef>
                <a:spcPct val="0"/>
              </a:spcBef>
            </a:pPr>
            <a:r>
              <a:rPr lang="en-US" dirty="0" smtClean="0">
                <a:solidFill>
                  <a:srgbClr val="000099"/>
                </a:solidFill>
              </a:rPr>
              <a:t>Currently </a:t>
            </a:r>
            <a:r>
              <a:rPr lang="en-US" dirty="0">
                <a:solidFill>
                  <a:srgbClr val="000099"/>
                </a:solidFill>
              </a:rPr>
              <a:t>supports A+, Network+, Security+, </a:t>
            </a:r>
            <a:r>
              <a:rPr lang="en-US" dirty="0" smtClean="0">
                <a:solidFill>
                  <a:srgbClr val="000099"/>
                </a:solidFill>
              </a:rPr>
              <a:t>CSA+, Cloud+ and CASP</a:t>
            </a:r>
            <a:endParaRPr lang="en-US" dirty="0">
              <a:solidFill>
                <a:srgbClr val="000099"/>
              </a:solidFill>
            </a:endParaRPr>
          </a:p>
          <a:p>
            <a:pPr lvl="2">
              <a:spcBef>
                <a:spcPct val="0"/>
              </a:spcBef>
              <a:buNone/>
            </a:pPr>
            <a:endParaRPr lang="en-US" dirty="0">
              <a:solidFill>
                <a:srgbClr val="000099"/>
              </a:solidFill>
            </a:endParaRPr>
          </a:p>
          <a:p>
            <a:pPr lvl="1">
              <a:spcBef>
                <a:spcPct val="0"/>
              </a:spcBef>
            </a:pPr>
            <a:r>
              <a:rPr lang="en-US" dirty="0">
                <a:solidFill>
                  <a:srgbClr val="000099"/>
                </a:solidFill>
              </a:rPr>
              <a:t>Global Information Assurance Certification (GIAC)</a:t>
            </a:r>
          </a:p>
          <a:p>
            <a:pPr lvl="2">
              <a:spcBef>
                <a:spcPct val="0"/>
              </a:spcBef>
            </a:pPr>
            <a:r>
              <a:rPr lang="en-US" dirty="0">
                <a:solidFill>
                  <a:srgbClr val="000099"/>
                </a:solidFill>
              </a:rPr>
              <a:t>Certification arm of SANS Institute</a:t>
            </a:r>
          </a:p>
          <a:p>
            <a:pPr lvl="2">
              <a:spcBef>
                <a:spcPct val="0"/>
              </a:spcBef>
            </a:pPr>
            <a:r>
              <a:rPr lang="en-US" dirty="0">
                <a:solidFill>
                  <a:srgbClr val="000099"/>
                </a:solidFill>
              </a:rPr>
              <a:t>Continuing professional </a:t>
            </a:r>
            <a:r>
              <a:rPr lang="en-US" dirty="0" smtClean="0">
                <a:solidFill>
                  <a:srgbClr val="000099"/>
                </a:solidFill>
              </a:rPr>
              <a:t>education </a:t>
            </a:r>
            <a:r>
              <a:rPr lang="en-US" dirty="0">
                <a:solidFill>
                  <a:srgbClr val="000099"/>
                </a:solidFill>
              </a:rPr>
              <a:t>(CPE)</a:t>
            </a:r>
          </a:p>
          <a:p>
            <a:pPr lvl="2">
              <a:spcBef>
                <a:spcPct val="0"/>
              </a:spcBef>
            </a:pPr>
            <a:r>
              <a:rPr lang="en-US" dirty="0">
                <a:solidFill>
                  <a:srgbClr val="000099"/>
                </a:solidFill>
              </a:rPr>
              <a:t>Supports GIAC family of certifications</a:t>
            </a:r>
          </a:p>
          <a:p>
            <a:pPr lvl="1">
              <a:spcBef>
                <a:spcPct val="0"/>
              </a:spcBef>
              <a:buNone/>
            </a:pPr>
            <a:endParaRPr lang="en-US" dirty="0">
              <a:solidFill>
                <a:srgbClr val="000099"/>
              </a:solidFill>
            </a:endParaRPr>
          </a:p>
          <a:p>
            <a:pPr lvl="1">
              <a:spcBef>
                <a:spcPct val="0"/>
              </a:spcBef>
              <a:buNone/>
            </a:pPr>
            <a:endParaRPr lang="en-US" dirty="0">
              <a:solidFill>
                <a:srgbClr val="000099"/>
              </a:solidFill>
            </a:endParaRPr>
          </a:p>
          <a:p>
            <a:pPr lvl="1">
              <a:spcBef>
                <a:spcPct val="0"/>
              </a:spcBef>
            </a:pPr>
            <a:endParaRPr lang="en-US" dirty="0">
              <a:solidFill>
                <a:srgbClr val="000099"/>
              </a:solidFill>
            </a:endParaRPr>
          </a:p>
          <a:p>
            <a:pPr lvl="1">
              <a:spcBef>
                <a:spcPct val="0"/>
              </a:spcBef>
            </a:pPr>
            <a:endParaRPr lang="en-US" dirty="0">
              <a:solidFill>
                <a:srgbClr val="000099"/>
              </a:solidFill>
            </a:endParaRPr>
          </a:p>
        </p:txBody>
      </p:sp>
      <p:sp>
        <p:nvSpPr>
          <p:cNvPr id="3" name="Rectangle 2"/>
          <p:cNvSpPr>
            <a:spLocks noGrp="1" noChangeArrowheads="1"/>
          </p:cNvSpPr>
          <p:nvPr>
            <p:ph type="title"/>
          </p:nvPr>
        </p:nvSpPr>
        <p:spPr>
          <a:xfrm>
            <a:off x="838200" y="1219200"/>
            <a:ext cx="7010400" cy="609600"/>
          </a:xfrm>
        </p:spPr>
        <p:txBody>
          <a:bodyPr/>
          <a:lstStyle/>
          <a:p>
            <a:pPr algn="l"/>
            <a:r>
              <a:rPr lang="en-US" dirty="0">
                <a:solidFill>
                  <a:srgbClr val="000099"/>
                </a:solidFill>
              </a:rPr>
              <a:t>Participating Organizations</a:t>
            </a:r>
            <a:br>
              <a:rPr lang="en-US" dirty="0">
                <a:solidFill>
                  <a:srgbClr val="000099"/>
                </a:solidFill>
              </a:rPr>
            </a:br>
            <a:endParaRPr lang="en-US" b="1" dirty="0">
              <a:solidFill>
                <a:schemeClr val="accent2"/>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761338" y="4572000"/>
            <a:ext cx="990600" cy="99060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533535" y="2133600"/>
            <a:ext cx="2514600" cy="681456"/>
          </a:xfrm>
          <a:prstGeom prst="rect">
            <a:avLst/>
          </a:prstGeom>
        </p:spPr>
      </p:pic>
    </p:spTree>
    <p:extLst>
      <p:ext uri="{BB962C8B-B14F-4D97-AF65-F5344CB8AC3E}">
        <p14:creationId xmlns:p14="http://schemas.microsoft.com/office/powerpoint/2010/main" xmlns="" val="2340171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7772400" cy="1295400"/>
          </a:xfrm>
        </p:spPr>
        <p:txBody>
          <a:bodyPr/>
          <a:lstStyle/>
          <a:p>
            <a:r>
              <a:rPr lang="en-US" dirty="0">
                <a:solidFill>
                  <a:srgbClr val="000099"/>
                </a:solidFill>
              </a:rPr>
              <a:t>What About Other Certifications?</a:t>
            </a:r>
          </a:p>
        </p:txBody>
      </p:sp>
      <p:sp>
        <p:nvSpPr>
          <p:cNvPr id="3" name="Content Placeholder 2"/>
          <p:cNvSpPr>
            <a:spLocks noGrp="1"/>
          </p:cNvSpPr>
          <p:nvPr>
            <p:ph idx="1"/>
          </p:nvPr>
        </p:nvSpPr>
        <p:spPr>
          <a:xfrm>
            <a:off x="685800" y="2438400"/>
            <a:ext cx="8001000" cy="3657600"/>
          </a:xfrm>
        </p:spPr>
        <p:txBody>
          <a:bodyPr/>
          <a:lstStyle/>
          <a:p>
            <a:pPr lvl="1"/>
            <a:r>
              <a:rPr lang="en-US" dirty="0" smtClean="0">
                <a:solidFill>
                  <a:srgbClr val="000099"/>
                </a:solidFill>
              </a:rPr>
              <a:t>Defense </a:t>
            </a:r>
            <a:r>
              <a:rPr lang="en-US" dirty="0">
                <a:solidFill>
                  <a:srgbClr val="000099"/>
                </a:solidFill>
              </a:rPr>
              <a:t>Acquisition </a:t>
            </a:r>
            <a:r>
              <a:rPr lang="en-US" dirty="0" smtClean="0">
                <a:solidFill>
                  <a:srgbClr val="000099"/>
                </a:solidFill>
              </a:rPr>
              <a:t>University</a:t>
            </a:r>
          </a:p>
          <a:p>
            <a:pPr lvl="2"/>
            <a:r>
              <a:rPr lang="en-US" dirty="0" smtClean="0">
                <a:solidFill>
                  <a:srgbClr val="000099"/>
                </a:solidFill>
              </a:rPr>
              <a:t>DAU considers AFCEA a training provider for Acquisition Workforce</a:t>
            </a:r>
          </a:p>
          <a:p>
            <a:pPr lvl="2"/>
            <a:r>
              <a:rPr lang="en-US" dirty="0" smtClean="0">
                <a:solidFill>
                  <a:srgbClr val="000099"/>
                </a:solidFill>
              </a:rPr>
              <a:t>Workforce members should check with their supervisor for training questions</a:t>
            </a:r>
            <a:endParaRPr lang="en-US" dirty="0">
              <a:solidFill>
                <a:srgbClr val="000099"/>
              </a:solidFill>
            </a:endParaRPr>
          </a:p>
          <a:p>
            <a:pPr lvl="1"/>
            <a:r>
              <a:rPr lang="en-US" dirty="0">
                <a:solidFill>
                  <a:srgbClr val="000099"/>
                </a:solidFill>
              </a:rPr>
              <a:t>Other certification authorities such as (ISC)</a:t>
            </a:r>
            <a:r>
              <a:rPr lang="en-US" baseline="30000" dirty="0">
                <a:solidFill>
                  <a:srgbClr val="000099"/>
                </a:solidFill>
              </a:rPr>
              <a:t>2</a:t>
            </a:r>
            <a:r>
              <a:rPr lang="en-US" dirty="0">
                <a:solidFill>
                  <a:srgbClr val="000099"/>
                </a:solidFill>
              </a:rPr>
              <a:t> and PMI </a:t>
            </a:r>
            <a:r>
              <a:rPr lang="en-US" dirty="0" smtClean="0">
                <a:solidFill>
                  <a:srgbClr val="000099"/>
                </a:solidFill>
              </a:rPr>
              <a:t>suggest we say </a:t>
            </a:r>
            <a:r>
              <a:rPr lang="en-US" dirty="0">
                <a:solidFill>
                  <a:srgbClr val="000099"/>
                </a:solidFill>
              </a:rPr>
              <a:t>our sessions “may” support their </a:t>
            </a:r>
            <a:r>
              <a:rPr lang="en-US" dirty="0" smtClean="0">
                <a:solidFill>
                  <a:srgbClr val="000099"/>
                </a:solidFill>
              </a:rPr>
              <a:t>requirements</a:t>
            </a:r>
            <a:endParaRPr lang="en-US" dirty="0">
              <a:solidFill>
                <a:srgbClr val="00009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7772400" cy="1295400"/>
          </a:xfrm>
        </p:spPr>
        <p:txBody>
          <a:bodyPr/>
          <a:lstStyle/>
          <a:p>
            <a:r>
              <a:rPr lang="en-US" dirty="0">
                <a:solidFill>
                  <a:srgbClr val="000099"/>
                </a:solidFill>
              </a:rPr>
              <a:t>What About </a:t>
            </a:r>
            <a:r>
              <a:rPr lang="en-US" dirty="0" smtClean="0">
                <a:solidFill>
                  <a:srgbClr val="000099"/>
                </a:solidFill>
              </a:rPr>
              <a:t>Webinars?</a:t>
            </a:r>
            <a:endParaRPr lang="en-US" dirty="0">
              <a:solidFill>
                <a:srgbClr val="000099"/>
              </a:solidFill>
            </a:endParaRPr>
          </a:p>
        </p:txBody>
      </p:sp>
      <p:sp>
        <p:nvSpPr>
          <p:cNvPr id="3" name="Content Placeholder 2"/>
          <p:cNvSpPr>
            <a:spLocks noGrp="1"/>
          </p:cNvSpPr>
          <p:nvPr>
            <p:ph idx="1"/>
          </p:nvPr>
        </p:nvSpPr>
        <p:spPr>
          <a:xfrm>
            <a:off x="685800" y="2133600"/>
            <a:ext cx="8001000" cy="4343400"/>
          </a:xfrm>
        </p:spPr>
        <p:txBody>
          <a:bodyPr/>
          <a:lstStyle/>
          <a:p>
            <a:r>
              <a:rPr lang="en-US" dirty="0">
                <a:solidFill>
                  <a:srgbClr val="000099"/>
                </a:solidFill>
              </a:rPr>
              <a:t>AFCEA has coordinated </a:t>
            </a:r>
            <a:r>
              <a:rPr lang="en-US" dirty="0" smtClean="0">
                <a:solidFill>
                  <a:srgbClr val="000099"/>
                </a:solidFill>
              </a:rPr>
              <a:t>with certifying organizations about attendance records</a:t>
            </a:r>
          </a:p>
          <a:p>
            <a:pPr lvl="1"/>
            <a:r>
              <a:rPr lang="en-US" dirty="0" smtClean="0">
                <a:solidFill>
                  <a:srgbClr val="000099"/>
                </a:solidFill>
              </a:rPr>
              <a:t>We plan to experiment with SIGNAL webinars</a:t>
            </a:r>
          </a:p>
          <a:p>
            <a:pPr lvl="1"/>
            <a:r>
              <a:rPr lang="en-US" dirty="0" smtClean="0">
                <a:solidFill>
                  <a:srgbClr val="000099"/>
                </a:solidFill>
              </a:rPr>
              <a:t>Use “self-certification” model initially</a:t>
            </a:r>
          </a:p>
          <a:p>
            <a:pPr lvl="1"/>
            <a:r>
              <a:rPr lang="en-US" dirty="0" smtClean="0">
                <a:solidFill>
                  <a:srgbClr val="000099"/>
                </a:solidFill>
              </a:rPr>
              <a:t>We can validate attendance for chapter groups which participate together in an approved webinar – if the participation is observed and validated by a chapter officer</a:t>
            </a:r>
          </a:p>
          <a:p>
            <a:pPr lvl="1"/>
            <a:endParaRPr lang="en-US" dirty="0">
              <a:solidFill>
                <a:srgbClr val="00009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533400" y="2286000"/>
            <a:ext cx="8001000" cy="3733800"/>
          </a:xfrm>
          <a:noFill/>
          <a:extLs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en-US" dirty="0">
                <a:solidFill>
                  <a:srgbClr val="000099"/>
                </a:solidFill>
              </a:rPr>
              <a:t>Strengthen </a:t>
            </a:r>
            <a:r>
              <a:rPr lang="en-US" dirty="0" smtClean="0">
                <a:solidFill>
                  <a:srgbClr val="000099"/>
                </a:solidFill>
              </a:rPr>
              <a:t>events</a:t>
            </a:r>
          </a:p>
          <a:p>
            <a:pPr marL="0" indent="0">
              <a:spcBef>
                <a:spcPct val="0"/>
              </a:spcBef>
              <a:buNone/>
            </a:pPr>
            <a:endParaRPr lang="en-US" dirty="0">
              <a:solidFill>
                <a:srgbClr val="000099"/>
              </a:solidFill>
            </a:endParaRPr>
          </a:p>
          <a:p>
            <a:pPr>
              <a:spcBef>
                <a:spcPct val="0"/>
              </a:spcBef>
            </a:pPr>
            <a:r>
              <a:rPr lang="en-US" dirty="0" smtClean="0">
                <a:solidFill>
                  <a:srgbClr val="000099"/>
                </a:solidFill>
              </a:rPr>
              <a:t>Support </a:t>
            </a:r>
            <a:r>
              <a:rPr lang="en-US" dirty="0">
                <a:solidFill>
                  <a:srgbClr val="000099"/>
                </a:solidFill>
              </a:rPr>
              <a:t>community</a:t>
            </a:r>
          </a:p>
          <a:p>
            <a:pPr>
              <a:spcBef>
                <a:spcPct val="0"/>
              </a:spcBef>
              <a:buNone/>
            </a:pPr>
            <a:endParaRPr lang="en-US" dirty="0">
              <a:solidFill>
                <a:srgbClr val="000099"/>
              </a:solidFill>
            </a:endParaRPr>
          </a:p>
          <a:p>
            <a:pPr>
              <a:spcBef>
                <a:spcPct val="0"/>
              </a:spcBef>
            </a:pPr>
            <a:r>
              <a:rPr lang="en-US" dirty="0">
                <a:solidFill>
                  <a:srgbClr val="000099"/>
                </a:solidFill>
              </a:rPr>
              <a:t>Help attendees justify participation</a:t>
            </a:r>
          </a:p>
          <a:p>
            <a:pPr>
              <a:spcBef>
                <a:spcPct val="0"/>
              </a:spcBef>
              <a:buNone/>
            </a:pPr>
            <a:endParaRPr lang="en-US" dirty="0">
              <a:solidFill>
                <a:srgbClr val="000099"/>
              </a:solidFill>
            </a:endParaRPr>
          </a:p>
          <a:p>
            <a:pPr>
              <a:spcBef>
                <a:spcPct val="0"/>
              </a:spcBef>
            </a:pPr>
            <a:r>
              <a:rPr lang="en-US" dirty="0" smtClean="0">
                <a:solidFill>
                  <a:srgbClr val="000099"/>
                </a:solidFill>
              </a:rPr>
              <a:t>Build </a:t>
            </a:r>
            <a:r>
              <a:rPr lang="en-US" dirty="0">
                <a:solidFill>
                  <a:srgbClr val="000099"/>
                </a:solidFill>
              </a:rPr>
              <a:t>membership</a:t>
            </a:r>
          </a:p>
          <a:p>
            <a:pPr lvl="1">
              <a:spcBef>
                <a:spcPct val="0"/>
              </a:spcBef>
            </a:pPr>
            <a:endParaRPr lang="en-US" dirty="0">
              <a:solidFill>
                <a:srgbClr val="000099"/>
              </a:solidFill>
            </a:endParaRPr>
          </a:p>
          <a:p>
            <a:pPr>
              <a:spcBef>
                <a:spcPct val="0"/>
              </a:spcBef>
            </a:pPr>
            <a:endParaRPr lang="en-US" dirty="0">
              <a:solidFill>
                <a:srgbClr val="000099"/>
              </a:solidFill>
            </a:endParaRPr>
          </a:p>
          <a:p>
            <a:pPr>
              <a:spcBef>
                <a:spcPct val="0"/>
              </a:spcBef>
            </a:pPr>
            <a:endParaRPr lang="en-US" dirty="0">
              <a:solidFill>
                <a:srgbClr val="000099"/>
              </a:solidFill>
            </a:endParaRPr>
          </a:p>
          <a:p>
            <a:pPr lvl="1">
              <a:spcBef>
                <a:spcPct val="0"/>
              </a:spcBef>
              <a:buNone/>
            </a:pPr>
            <a:endParaRPr lang="en-US" dirty="0">
              <a:solidFill>
                <a:srgbClr val="000099"/>
              </a:solidFill>
            </a:endParaRPr>
          </a:p>
          <a:p>
            <a:pPr lvl="1">
              <a:spcBef>
                <a:spcPct val="0"/>
              </a:spcBef>
              <a:buNone/>
            </a:pPr>
            <a:endParaRPr lang="en-US" dirty="0">
              <a:solidFill>
                <a:srgbClr val="000099"/>
              </a:solidFill>
            </a:endParaRPr>
          </a:p>
          <a:p>
            <a:pPr lvl="1">
              <a:spcBef>
                <a:spcPct val="0"/>
              </a:spcBef>
            </a:pPr>
            <a:endParaRPr lang="en-US" dirty="0">
              <a:solidFill>
                <a:srgbClr val="000099"/>
              </a:solidFill>
            </a:endParaRPr>
          </a:p>
          <a:p>
            <a:pPr lvl="1">
              <a:spcBef>
                <a:spcPct val="0"/>
              </a:spcBef>
            </a:pPr>
            <a:endParaRPr lang="en-US" dirty="0">
              <a:solidFill>
                <a:srgbClr val="000099"/>
              </a:solidFill>
            </a:endParaRPr>
          </a:p>
        </p:txBody>
      </p:sp>
      <p:sp>
        <p:nvSpPr>
          <p:cNvPr id="3" name="Rectangle 2"/>
          <p:cNvSpPr>
            <a:spLocks noGrp="1" noChangeArrowheads="1"/>
          </p:cNvSpPr>
          <p:nvPr>
            <p:ph type="title"/>
          </p:nvPr>
        </p:nvSpPr>
        <p:spPr>
          <a:xfrm>
            <a:off x="914400" y="1219200"/>
            <a:ext cx="7467600" cy="914400"/>
          </a:xfrm>
        </p:spPr>
        <p:txBody>
          <a:bodyPr/>
          <a:lstStyle/>
          <a:p>
            <a:pPr eaLnBrk="1" hangingPunct="1"/>
            <a:r>
              <a:rPr lang="en-US" dirty="0">
                <a:solidFill>
                  <a:schemeClr val="accent2"/>
                </a:solidFill>
              </a:rPr>
              <a:t>Why Extend to Chapters?</a:t>
            </a:r>
          </a:p>
        </p:txBody>
      </p:sp>
    </p:spTree>
    <p:extLst>
      <p:ext uri="{BB962C8B-B14F-4D97-AF65-F5344CB8AC3E}">
        <p14:creationId xmlns:p14="http://schemas.microsoft.com/office/powerpoint/2010/main" xmlns="" val="23401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533400" y="2057400"/>
            <a:ext cx="8001000" cy="4419600"/>
          </a:xfrm>
          <a:noFill/>
          <a:extLs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en-US" dirty="0">
                <a:solidFill>
                  <a:srgbClr val="000099"/>
                </a:solidFill>
              </a:rPr>
              <a:t>Select sessions </a:t>
            </a:r>
          </a:p>
          <a:p>
            <a:pPr lvl="1">
              <a:spcBef>
                <a:spcPct val="0"/>
              </a:spcBef>
            </a:pPr>
            <a:r>
              <a:rPr lang="en-US" dirty="0">
                <a:solidFill>
                  <a:srgbClr val="FF0000"/>
                </a:solidFill>
              </a:rPr>
              <a:t>At least one hour of content</a:t>
            </a:r>
          </a:p>
          <a:p>
            <a:pPr lvl="1">
              <a:spcBef>
                <a:spcPct val="0"/>
              </a:spcBef>
            </a:pPr>
            <a:r>
              <a:rPr lang="en-US" dirty="0">
                <a:solidFill>
                  <a:srgbClr val="000099"/>
                </a:solidFill>
              </a:rPr>
              <a:t>Best </a:t>
            </a:r>
            <a:r>
              <a:rPr lang="en-US" dirty="0" smtClean="0">
                <a:solidFill>
                  <a:srgbClr val="000099"/>
                </a:solidFill>
              </a:rPr>
              <a:t>topics – cybersecurity, info/data/network technology &amp; management</a:t>
            </a:r>
            <a:endParaRPr lang="en-US" dirty="0">
              <a:solidFill>
                <a:srgbClr val="000099"/>
              </a:solidFill>
            </a:endParaRPr>
          </a:p>
          <a:p>
            <a:pPr lvl="1">
              <a:spcBef>
                <a:spcPct val="0"/>
              </a:spcBef>
            </a:pPr>
            <a:r>
              <a:rPr lang="en-US" dirty="0" smtClean="0">
                <a:solidFill>
                  <a:srgbClr val="000099"/>
                </a:solidFill>
              </a:rPr>
              <a:t>Classes</a:t>
            </a:r>
            <a:r>
              <a:rPr lang="en-US" dirty="0">
                <a:solidFill>
                  <a:srgbClr val="000099"/>
                </a:solidFill>
              </a:rPr>
              <a:t>, panels, speakers, workshops</a:t>
            </a:r>
          </a:p>
          <a:p>
            <a:pPr>
              <a:spcBef>
                <a:spcPct val="0"/>
              </a:spcBef>
            </a:pPr>
            <a:r>
              <a:rPr lang="en-US" dirty="0" smtClean="0">
                <a:solidFill>
                  <a:srgbClr val="000099"/>
                </a:solidFill>
              </a:rPr>
              <a:t>Submit review request to AFCEA - </a:t>
            </a:r>
            <a:r>
              <a:rPr lang="en-US" sz="2400" u="sng" dirty="0" smtClean="0">
                <a:hlinkClick r:id="rId3"/>
              </a:rPr>
              <a:t>https://www.afcea.org/secure/cesubmission.cfm</a:t>
            </a:r>
            <a:endParaRPr lang="en-US" sz="2400" dirty="0">
              <a:solidFill>
                <a:srgbClr val="000099"/>
              </a:solidFill>
            </a:endParaRPr>
          </a:p>
          <a:p>
            <a:pPr>
              <a:spcBef>
                <a:spcPct val="0"/>
              </a:spcBef>
            </a:pPr>
            <a:r>
              <a:rPr lang="en-US" dirty="0">
                <a:solidFill>
                  <a:srgbClr val="000099"/>
                </a:solidFill>
              </a:rPr>
              <a:t>Use approval info to promote event</a:t>
            </a:r>
          </a:p>
          <a:p>
            <a:pPr>
              <a:spcBef>
                <a:spcPct val="0"/>
              </a:spcBef>
            </a:pPr>
            <a:r>
              <a:rPr lang="en-US" dirty="0">
                <a:solidFill>
                  <a:srgbClr val="000099"/>
                </a:solidFill>
              </a:rPr>
              <a:t>Take </a:t>
            </a:r>
            <a:r>
              <a:rPr lang="en-US" dirty="0" smtClean="0">
                <a:solidFill>
                  <a:srgbClr val="000099"/>
                </a:solidFill>
              </a:rPr>
              <a:t>attendance, run membership check </a:t>
            </a:r>
            <a:r>
              <a:rPr lang="en-US" dirty="0">
                <a:solidFill>
                  <a:srgbClr val="000099"/>
                </a:solidFill>
              </a:rPr>
              <a:t>and submit </a:t>
            </a:r>
            <a:r>
              <a:rPr lang="en-US" dirty="0" smtClean="0">
                <a:solidFill>
                  <a:srgbClr val="000099"/>
                </a:solidFill>
              </a:rPr>
              <a:t>attendance list to AFCEA</a:t>
            </a:r>
            <a:endParaRPr lang="en-US" dirty="0">
              <a:solidFill>
                <a:srgbClr val="000099"/>
              </a:solidFill>
            </a:endParaRPr>
          </a:p>
          <a:p>
            <a:pPr>
              <a:spcBef>
                <a:spcPct val="0"/>
              </a:spcBef>
              <a:buNone/>
            </a:pPr>
            <a:endParaRPr lang="en-US" dirty="0">
              <a:solidFill>
                <a:srgbClr val="000099"/>
              </a:solidFill>
            </a:endParaRPr>
          </a:p>
          <a:p>
            <a:pPr lvl="1">
              <a:spcBef>
                <a:spcPct val="0"/>
              </a:spcBef>
            </a:pPr>
            <a:endParaRPr lang="en-US" dirty="0">
              <a:solidFill>
                <a:srgbClr val="000099"/>
              </a:solidFill>
            </a:endParaRPr>
          </a:p>
          <a:p>
            <a:pPr>
              <a:spcBef>
                <a:spcPct val="0"/>
              </a:spcBef>
            </a:pPr>
            <a:endParaRPr lang="en-US" dirty="0">
              <a:solidFill>
                <a:srgbClr val="000099"/>
              </a:solidFill>
            </a:endParaRPr>
          </a:p>
          <a:p>
            <a:pPr>
              <a:spcBef>
                <a:spcPct val="0"/>
              </a:spcBef>
            </a:pPr>
            <a:endParaRPr lang="en-US" dirty="0">
              <a:solidFill>
                <a:srgbClr val="000099"/>
              </a:solidFill>
            </a:endParaRPr>
          </a:p>
          <a:p>
            <a:pPr lvl="1">
              <a:spcBef>
                <a:spcPct val="0"/>
              </a:spcBef>
              <a:buNone/>
            </a:pPr>
            <a:endParaRPr lang="en-US" dirty="0">
              <a:solidFill>
                <a:srgbClr val="000099"/>
              </a:solidFill>
            </a:endParaRPr>
          </a:p>
          <a:p>
            <a:pPr lvl="1">
              <a:spcBef>
                <a:spcPct val="0"/>
              </a:spcBef>
              <a:buNone/>
            </a:pPr>
            <a:endParaRPr lang="en-US" dirty="0">
              <a:solidFill>
                <a:srgbClr val="000099"/>
              </a:solidFill>
            </a:endParaRPr>
          </a:p>
          <a:p>
            <a:pPr lvl="1">
              <a:spcBef>
                <a:spcPct val="0"/>
              </a:spcBef>
            </a:pPr>
            <a:endParaRPr lang="en-US" dirty="0">
              <a:solidFill>
                <a:srgbClr val="000099"/>
              </a:solidFill>
            </a:endParaRPr>
          </a:p>
          <a:p>
            <a:pPr lvl="1">
              <a:spcBef>
                <a:spcPct val="0"/>
              </a:spcBef>
            </a:pPr>
            <a:endParaRPr lang="en-US" dirty="0">
              <a:solidFill>
                <a:srgbClr val="000099"/>
              </a:solidFill>
            </a:endParaRPr>
          </a:p>
        </p:txBody>
      </p:sp>
      <p:sp>
        <p:nvSpPr>
          <p:cNvPr id="3" name="Rectangle 2"/>
          <p:cNvSpPr>
            <a:spLocks noGrp="1" noChangeArrowheads="1"/>
          </p:cNvSpPr>
          <p:nvPr>
            <p:ph type="title"/>
          </p:nvPr>
        </p:nvSpPr>
        <p:spPr>
          <a:xfrm>
            <a:off x="381000" y="1219200"/>
            <a:ext cx="8610600" cy="914400"/>
          </a:xfrm>
        </p:spPr>
        <p:txBody>
          <a:bodyPr/>
          <a:lstStyle/>
          <a:p>
            <a:pPr eaLnBrk="1" hangingPunct="1"/>
            <a:r>
              <a:rPr lang="en-US" dirty="0">
                <a:solidFill>
                  <a:schemeClr val="accent2"/>
                </a:solidFill>
              </a:rPr>
              <a:t>How Chapters Engage</a:t>
            </a:r>
          </a:p>
        </p:txBody>
      </p:sp>
    </p:spTree>
    <p:extLst>
      <p:ext uri="{BB962C8B-B14F-4D97-AF65-F5344CB8AC3E}">
        <p14:creationId xmlns:p14="http://schemas.microsoft.com/office/powerpoint/2010/main" xmlns="" val="2340171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43000" y="1036694"/>
            <a:ext cx="6350668" cy="5791809"/>
          </a:xfrm>
          <a:prstGeom prst="rect">
            <a:avLst/>
          </a:prstGeom>
        </p:spPr>
      </p:pic>
    </p:spTree>
    <p:extLst>
      <p:ext uri="{BB962C8B-B14F-4D97-AF65-F5344CB8AC3E}">
        <p14:creationId xmlns:p14="http://schemas.microsoft.com/office/powerpoint/2010/main" xmlns="" val="91710887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2338</TotalTime>
  <Words>1093</Words>
  <Application>Microsoft Office PowerPoint</Application>
  <PresentationFormat>On-screen Show (4:3)</PresentationFormat>
  <Paragraphs>200</Paragraphs>
  <Slides>16</Slides>
  <Notes>16</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Default Design</vt:lpstr>
      <vt:lpstr>1_Default Design</vt:lpstr>
      <vt:lpstr>Slide 1</vt:lpstr>
      <vt:lpstr>Agenda</vt:lpstr>
      <vt:lpstr>Background</vt:lpstr>
      <vt:lpstr>Participating Organizations </vt:lpstr>
      <vt:lpstr>What About Other Certifications?</vt:lpstr>
      <vt:lpstr>What About Webinars?</vt:lpstr>
      <vt:lpstr>Why Extend to Chapters?</vt:lpstr>
      <vt:lpstr>How Chapters Engage</vt:lpstr>
      <vt:lpstr>Slide 9</vt:lpstr>
      <vt:lpstr>Best Practices</vt:lpstr>
      <vt:lpstr>How Headquarters Supports</vt:lpstr>
      <vt:lpstr>Information at HQ</vt:lpstr>
      <vt:lpstr>Lessons Learned</vt:lpstr>
      <vt:lpstr>Coming Attractions</vt:lpstr>
      <vt:lpstr>CE Helps Boost Membership</vt:lpstr>
      <vt:lpstr>Questions ?</vt:lpstr>
    </vt:vector>
  </TitlesOfParts>
  <Company>AFCEA International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TechNet Asia-Pacific 2009</dc:title>
  <dc:creator>rdeangelo</dc:creator>
  <cp:lastModifiedBy>mccoysk</cp:lastModifiedBy>
  <cp:revision>295</cp:revision>
  <cp:lastPrinted>2014-07-08T13:26:28Z</cp:lastPrinted>
  <dcterms:created xsi:type="dcterms:W3CDTF">2009-10-27T14:59:53Z</dcterms:created>
  <dcterms:modified xsi:type="dcterms:W3CDTF">2017-10-16T17:31:13Z</dcterms:modified>
</cp:coreProperties>
</file>